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0"/>
  </p:notesMasterIdLst>
  <p:sldIdLst>
    <p:sldId id="256" r:id="rId5"/>
    <p:sldId id="2146847054" r:id="rId6"/>
    <p:sldId id="262" r:id="rId7"/>
    <p:sldId id="265" r:id="rId8"/>
    <p:sldId id="2146847057" r:id="rId9"/>
    <p:sldId id="266" r:id="rId10"/>
    <p:sldId id="2146847056" r:id="rId11"/>
    <p:sldId id="2146847060" r:id="rId12"/>
    <p:sldId id="2146847058" r:id="rId13"/>
    <p:sldId id="2146847059" r:id="rId14"/>
    <p:sldId id="267" r:id="rId15"/>
    <p:sldId id="268" r:id="rId16"/>
    <p:sldId id="2146847055" r:id="rId17"/>
    <p:sldId id="269" r:id="rId18"/>
    <p:sldId id="25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C3D9CC-52A4-7BB9-5926-A17EAD909109}" v="32" dt="2024-12-19T12:09:51.9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varScale="1">
        <p:scale>
          <a:sx n="81" d="100"/>
          <a:sy n="81" d="100"/>
        </p:scale>
        <p:origin x="744"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04-10-2025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E254F1-4415-47BF-9E91-C5D4B9A33350}" type="slidenum">
              <a:rPr lang="en-IN" smtClean="0"/>
              <a:t>11</a:t>
            </a:fld>
            <a:endParaRPr lang="en-IN"/>
          </a:p>
        </p:txBody>
      </p:sp>
    </p:spTree>
    <p:extLst>
      <p:ext uri="{BB962C8B-B14F-4D97-AF65-F5344CB8AC3E}">
        <p14:creationId xmlns:p14="http://schemas.microsoft.com/office/powerpoint/2010/main" val="2419421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10/4/2025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10/4/2025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10/4/2025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10/4/2025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10/4/2025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10/4/2025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10/4/2025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10/4/2025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10/4/2025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10/4/2025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10/4/2025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10/4/2025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uryaTeja122/Online-Quiz-Application-Internship-Project.gi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suryateja122.github.io/Online-Quiz-Application-Internship-Projec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scribd.com/document/579414230/Mini-Project-Report-quiz" TargetMode="External"/><Relationship Id="rId2" Type="http://schemas.openxmlformats.org/officeDocument/2006/relationships/hyperlink" Target="https://seldomindia.com/building-a-simple-quiz-app-with-html-css-and-javascript/" TargetMode="External"/><Relationship Id="rId1" Type="http://schemas.openxmlformats.org/officeDocument/2006/relationships/slideLayout" Target="../slideLayouts/slideLayout2.xml"/><Relationship Id="rId5" Type="http://schemas.openxmlformats.org/officeDocument/2006/relationships/hyperlink" Target="https://ijarsct.co.in/Paper24623.pdf" TargetMode="External"/><Relationship Id="rId4" Type="http://schemas.openxmlformats.org/officeDocument/2006/relationships/hyperlink" Target="https://dev.to/linusmwiti21/level-up-your-skills-build-a-web-quiz-app-with-basic-js-html-css-lm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lstStyle/>
          <a:p>
            <a:pPr algn="ctr"/>
            <a:r>
              <a:rPr lang="en-US" b="1" dirty="0">
                <a:solidFill>
                  <a:schemeClr val="accent1"/>
                </a:solidFill>
                <a:latin typeface="Arial" panose="020B0604020202020204" pitchFamily="34" charset="0"/>
                <a:cs typeface="Arial" panose="020B0604020202020204" pitchFamily="34" charset="0"/>
              </a:rPr>
              <a:t>Online Quiz Application</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a:solidFill>
                  <a:schemeClr val="accent1">
                    <a:lumMod val="75000"/>
                  </a:schemeClr>
                </a:solidFill>
                <a:latin typeface="Arial"/>
                <a:cs typeface="Arial"/>
              </a:rPr>
              <a:t>CAPSTONE PROJECT</a:t>
            </a:r>
          </a:p>
        </p:txBody>
      </p:sp>
      <p:sp>
        <p:nvSpPr>
          <p:cNvPr id="4" name="TextBox 3"/>
          <p:cNvSpPr txBox="1"/>
          <p:nvPr/>
        </p:nvSpPr>
        <p:spPr>
          <a:xfrm>
            <a:off x="2815871" y="3964196"/>
            <a:ext cx="7980183"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pPr marL="457200" indent="-457200">
              <a:buAutoNum type="arabicPeriod"/>
            </a:pPr>
            <a:r>
              <a:rPr lang="en-US" sz="2000" b="1" dirty="0">
                <a:solidFill>
                  <a:schemeClr val="accent1">
                    <a:lumMod val="75000"/>
                  </a:schemeClr>
                </a:solidFill>
                <a:latin typeface="Arial"/>
                <a:cs typeface="Arial"/>
              </a:rPr>
              <a:t>Name		: B Surya Teja</a:t>
            </a:r>
          </a:p>
          <a:p>
            <a:pPr marL="457200" indent="-457200">
              <a:buAutoNum type="arabicPeriod"/>
            </a:pPr>
            <a:r>
              <a:rPr lang="en-US" sz="2000" b="1" dirty="0">
                <a:solidFill>
                  <a:schemeClr val="accent1">
                    <a:lumMod val="75000"/>
                  </a:schemeClr>
                </a:solidFill>
                <a:latin typeface="Arial"/>
                <a:cs typeface="Arial"/>
              </a:rPr>
              <a:t>College Name	: Presidency University</a:t>
            </a:r>
          </a:p>
          <a:p>
            <a:pPr marL="457200" indent="-457200">
              <a:buAutoNum type="arabicPeriod"/>
            </a:pPr>
            <a:r>
              <a:rPr lang="en-US" sz="2000" b="1" dirty="0">
                <a:solidFill>
                  <a:schemeClr val="accent1">
                    <a:lumMod val="75000"/>
                  </a:schemeClr>
                </a:solidFill>
                <a:latin typeface="Arial"/>
                <a:cs typeface="Arial"/>
              </a:rPr>
              <a:t>Department	: Computer Science Engineering </a:t>
            </a: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C8D29-682F-2EC9-F054-5A64FEAD0CD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1E1C830-D4C8-8288-DA65-0505B28A0304}"/>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Result</a:t>
            </a:r>
            <a:endParaRPr lang="en-US"/>
          </a:p>
        </p:txBody>
      </p:sp>
      <p:pic>
        <p:nvPicPr>
          <p:cNvPr id="4" name="Content Placeholder 3">
            <a:extLst>
              <a:ext uri="{FF2B5EF4-FFF2-40B4-BE49-F238E27FC236}">
                <a16:creationId xmlns:a16="http://schemas.microsoft.com/office/drawing/2014/main" id="{21E6089C-8F08-AC60-2030-44ED5A4EE302}"/>
              </a:ext>
            </a:extLst>
          </p:cNvPr>
          <p:cNvPicPr>
            <a:picLocks noGrp="1" noChangeAspect="1"/>
          </p:cNvPicPr>
          <p:nvPr>
            <p:ph idx="1"/>
          </p:nvPr>
        </p:nvPicPr>
        <p:blipFill>
          <a:blip r:embed="rId2"/>
          <a:stretch>
            <a:fillRect/>
          </a:stretch>
        </p:blipFill>
        <p:spPr>
          <a:xfrm>
            <a:off x="6570929" y="3806284"/>
            <a:ext cx="4493126" cy="2909264"/>
          </a:xfrm>
        </p:spPr>
      </p:pic>
      <p:pic>
        <p:nvPicPr>
          <p:cNvPr id="7" name="Picture 6">
            <a:extLst>
              <a:ext uri="{FF2B5EF4-FFF2-40B4-BE49-F238E27FC236}">
                <a16:creationId xmlns:a16="http://schemas.microsoft.com/office/drawing/2014/main" id="{D7A7BD61-CCC7-C7E5-CCE2-2E79B5B6720B}"/>
              </a:ext>
            </a:extLst>
          </p:cNvPr>
          <p:cNvPicPr>
            <a:picLocks noChangeAspect="1"/>
          </p:cNvPicPr>
          <p:nvPr/>
        </p:nvPicPr>
        <p:blipFill>
          <a:blip r:embed="rId3"/>
          <a:stretch>
            <a:fillRect/>
          </a:stretch>
        </p:blipFill>
        <p:spPr>
          <a:xfrm>
            <a:off x="1127945" y="3806284"/>
            <a:ext cx="4493127" cy="2939891"/>
          </a:xfrm>
          <a:prstGeom prst="rect">
            <a:avLst/>
          </a:prstGeom>
        </p:spPr>
      </p:pic>
      <p:pic>
        <p:nvPicPr>
          <p:cNvPr id="9" name="Picture 8">
            <a:extLst>
              <a:ext uri="{FF2B5EF4-FFF2-40B4-BE49-F238E27FC236}">
                <a16:creationId xmlns:a16="http://schemas.microsoft.com/office/drawing/2014/main" id="{929C7557-4DD6-8EF4-0EE5-8902F9682A81}"/>
              </a:ext>
            </a:extLst>
          </p:cNvPr>
          <p:cNvPicPr>
            <a:picLocks noChangeAspect="1"/>
          </p:cNvPicPr>
          <p:nvPr/>
        </p:nvPicPr>
        <p:blipFill>
          <a:blip r:embed="rId4"/>
          <a:stretch>
            <a:fillRect/>
          </a:stretch>
        </p:blipFill>
        <p:spPr>
          <a:xfrm>
            <a:off x="3787185" y="702156"/>
            <a:ext cx="4617629" cy="2909264"/>
          </a:xfrm>
          <a:prstGeom prst="rect">
            <a:avLst/>
          </a:prstGeom>
        </p:spPr>
      </p:pic>
    </p:spTree>
    <p:extLst>
      <p:ext uri="{BB962C8B-B14F-4D97-AF65-F5344CB8AC3E}">
        <p14:creationId xmlns:p14="http://schemas.microsoft.com/office/powerpoint/2010/main" val="4138056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a:bodyPr>
          <a:lstStyle/>
          <a:p>
            <a:r>
              <a:rPr lang="en-US" dirty="0"/>
              <a:t>GITHUB AND DEPLOYMNET LINK</a:t>
            </a:r>
          </a:p>
        </p:txBody>
      </p:sp>
      <p:sp>
        <p:nvSpPr>
          <p:cNvPr id="2" name="Content Placeholder 1">
            <a:extLst>
              <a:ext uri="{FF2B5EF4-FFF2-40B4-BE49-F238E27FC236}">
                <a16:creationId xmlns:a16="http://schemas.microsoft.com/office/drawing/2014/main" id="{D3304455-6802-6CA9-8475-2F6DD1B8D409}"/>
              </a:ext>
            </a:extLst>
          </p:cNvPr>
          <p:cNvSpPr>
            <a:spLocks noGrp="1"/>
          </p:cNvSpPr>
          <p:nvPr>
            <p:ph idx="1"/>
          </p:nvPr>
        </p:nvSpPr>
        <p:spPr/>
        <p:txBody>
          <a:bodyPr>
            <a:normAutofit/>
          </a:bodyPr>
          <a:lstStyle/>
          <a:p>
            <a:pPr marL="305435" indent="-305435"/>
            <a:r>
              <a:rPr lang="en-US" sz="2800" b="1" dirty="0"/>
              <a:t>Attach your </a:t>
            </a:r>
            <a:r>
              <a:rPr lang="en-US" sz="2800" b="1" dirty="0" err="1"/>
              <a:t>Github</a:t>
            </a:r>
            <a:r>
              <a:rPr lang="en-US" sz="2800" b="1" dirty="0"/>
              <a:t> Link : </a:t>
            </a:r>
            <a:r>
              <a:rPr lang="en-US" sz="2400" dirty="0">
                <a:latin typeface="Arial" panose="020B0604020202020204" pitchFamily="34" charset="0"/>
                <a:cs typeface="Arial" panose="020B0604020202020204" pitchFamily="34" charset="0"/>
                <a:hlinkClick r:id="rId3"/>
              </a:rPr>
              <a:t>https://github.com/SuryaTeja122/Online-Quiz-Application-Internship-Project.git</a:t>
            </a:r>
            <a:r>
              <a:rPr lang="en-US" sz="2400" dirty="0">
                <a:latin typeface="Arial" panose="020B0604020202020204" pitchFamily="34" charset="0"/>
                <a:cs typeface="Arial" panose="020B0604020202020204" pitchFamily="34" charset="0"/>
              </a:rPr>
              <a:t> </a:t>
            </a:r>
          </a:p>
          <a:p>
            <a:pPr marL="305435" indent="-305435"/>
            <a:r>
              <a:rPr lang="en-US" sz="2800" b="1" dirty="0">
                <a:ea typeface="+mn-lt"/>
                <a:cs typeface="+mn-lt"/>
              </a:rPr>
              <a:t>Deployment link: </a:t>
            </a:r>
            <a:r>
              <a:rPr lang="en-IN" sz="2400" u="sng" dirty="0">
                <a:latin typeface="Arial" panose="020B0604020202020204" pitchFamily="34" charset="0"/>
                <a:cs typeface="Arial" panose="020B0604020202020204" pitchFamily="34" charset="0"/>
                <a:hlinkClick r:id="rId4"/>
              </a:rPr>
              <a:t>https://suryateja122.github.io/Online-Quiz-Application-Internship-Project/</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3293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Conclusion</a:t>
            </a:r>
            <a:endParaRPr lang="en-US"/>
          </a:p>
        </p:txBody>
      </p:sp>
      <p:sp>
        <p:nvSpPr>
          <p:cNvPr id="4" name="Rectangle 2">
            <a:extLst>
              <a:ext uri="{FF2B5EF4-FFF2-40B4-BE49-F238E27FC236}">
                <a16:creationId xmlns:a16="http://schemas.microsoft.com/office/drawing/2014/main" id="{AE90F0D3-BDEA-0292-92F3-78C774C3D8CE}"/>
              </a:ext>
            </a:extLst>
          </p:cNvPr>
          <p:cNvSpPr>
            <a:spLocks noGrp="1" noChangeArrowheads="1"/>
          </p:cNvSpPr>
          <p:nvPr>
            <p:ph idx="1"/>
          </p:nvPr>
        </p:nvSpPr>
        <p:spPr bwMode="auto">
          <a:xfrm>
            <a:off x="581192" y="4186562"/>
            <a:ext cx="85910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3" name="TextBox 2">
            <a:extLst>
              <a:ext uri="{FF2B5EF4-FFF2-40B4-BE49-F238E27FC236}">
                <a16:creationId xmlns:a16="http://schemas.microsoft.com/office/drawing/2014/main" id="{142D8C57-F555-8916-8704-9113AB2C9C82}"/>
              </a:ext>
            </a:extLst>
          </p:cNvPr>
          <p:cNvSpPr txBox="1"/>
          <p:nvPr/>
        </p:nvSpPr>
        <p:spPr>
          <a:xfrm>
            <a:off x="581191" y="1416573"/>
            <a:ext cx="11192887" cy="3046988"/>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The Online Quiz Application demonstrates an effective integration of frontend technologies and interactive design to provide a seamless user experience. Through systematic development from product catalog creation, frontend design, to interactive feature implementation the system ensures accuracy, usability, and engagement for users. Testing and deployment further validate the application’s reliability and performance. Overall, this project highlights the importance of structured development approaches and modern technologies in creating practical, user-friendly educational tools.</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3315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scope(Optional)</a:t>
            </a:r>
          </a:p>
        </p:txBody>
      </p:sp>
      <p:sp>
        <p:nvSpPr>
          <p:cNvPr id="2" name="Content Placeholder 1">
            <a:extLst>
              <a:ext uri="{FF2B5EF4-FFF2-40B4-BE49-F238E27FC236}">
                <a16:creationId xmlns:a16="http://schemas.microsoft.com/office/drawing/2014/main" id="{9D34F224-4AA0-CB45-7156-5485779AB06F}"/>
              </a:ext>
            </a:extLst>
          </p:cNvPr>
          <p:cNvSpPr>
            <a:spLocks noGrp="1" noChangeArrowheads="1"/>
          </p:cNvSpPr>
          <p:nvPr>
            <p:ph idx="1"/>
          </p:nvPr>
        </p:nvSpPr>
        <p:spPr bwMode="auto">
          <a:xfrm>
            <a:off x="535670" y="1937266"/>
            <a:ext cx="11029616" cy="3497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Aft>
                <a:spcPts val="0"/>
              </a:spcAft>
              <a:buClr>
                <a:schemeClr val="tx1">
                  <a:lumMod val="95000"/>
                  <a:lumOff val="5000"/>
                </a:schemeClr>
              </a:buClr>
              <a:buSzPct val="114000"/>
              <a:buFont typeface="Arial" panose="020B0604020202020204" pitchFamily="34" charset="0"/>
              <a:buChar char="•"/>
            </a:pPr>
            <a:r>
              <a:rPr lang="en-US" b="1" dirty="0">
                <a:latin typeface="Arial" panose="020B0604020202020204" pitchFamily="34" charset="0"/>
                <a:cs typeface="Arial" panose="020B0604020202020204" pitchFamily="34" charset="0"/>
              </a:rPr>
              <a:t>Mobile Application Development: </a:t>
            </a:r>
            <a:r>
              <a:rPr lang="en-US" dirty="0">
                <a:latin typeface="Arial" panose="020B0604020202020204" pitchFamily="34" charset="0"/>
                <a:cs typeface="Arial" panose="020B0604020202020204" pitchFamily="34" charset="0"/>
              </a:rPr>
              <a:t>The quiz system can be extended to mobile platforms (Android/iOS) to enhance accessibility.</a:t>
            </a:r>
          </a:p>
          <a:p>
            <a:pPr>
              <a:spcAft>
                <a:spcPts val="0"/>
              </a:spcAft>
              <a:buClr>
                <a:schemeClr val="tx1">
                  <a:lumMod val="95000"/>
                  <a:lumOff val="5000"/>
                </a:schemeClr>
              </a:buClr>
              <a:buSzPct val="114000"/>
              <a:buFont typeface="Arial" panose="020B0604020202020204" pitchFamily="34" charset="0"/>
              <a:buChar char="•"/>
            </a:pPr>
            <a:r>
              <a:rPr lang="en-US" b="1" dirty="0">
                <a:latin typeface="Arial" panose="020B0604020202020204" pitchFamily="34" charset="0"/>
                <a:cs typeface="Arial" panose="020B0604020202020204" pitchFamily="34" charset="0"/>
              </a:rPr>
              <a:t>AI-Based Question Generation: </a:t>
            </a:r>
            <a:r>
              <a:rPr lang="en-US" dirty="0">
                <a:latin typeface="Arial" panose="020B0604020202020204" pitchFamily="34" charset="0"/>
                <a:cs typeface="Arial" panose="020B0604020202020204" pitchFamily="34" charset="0"/>
              </a:rPr>
              <a:t>Implement AI algorithms to automatically generate and categorize questions based on difficulty levels.</a:t>
            </a:r>
          </a:p>
          <a:p>
            <a:pPr>
              <a:spcAft>
                <a:spcPts val="0"/>
              </a:spcAft>
              <a:buClr>
                <a:schemeClr val="tx1">
                  <a:lumMod val="95000"/>
                  <a:lumOff val="5000"/>
                </a:schemeClr>
              </a:buClr>
              <a:buSzPct val="114000"/>
              <a:buFont typeface="Arial" panose="020B0604020202020204" pitchFamily="34" charset="0"/>
              <a:buChar char="•"/>
            </a:pPr>
            <a:r>
              <a:rPr lang="en-US" b="1" dirty="0">
                <a:latin typeface="Arial" panose="020B0604020202020204" pitchFamily="34" charset="0"/>
                <a:cs typeface="Arial" panose="020B0604020202020204" pitchFamily="34" charset="0"/>
              </a:rPr>
              <a:t>Analytics and Reporting: </a:t>
            </a:r>
            <a:r>
              <a:rPr lang="en-US" dirty="0">
                <a:latin typeface="Arial" panose="020B0604020202020204" pitchFamily="34" charset="0"/>
                <a:cs typeface="Arial" panose="020B0604020202020204" pitchFamily="34" charset="0"/>
              </a:rPr>
              <a:t>Integrate advanced analytics to track user performance, strengths, and weaknesses for personalized learning.</a:t>
            </a:r>
          </a:p>
          <a:p>
            <a:pPr>
              <a:spcAft>
                <a:spcPts val="0"/>
              </a:spcAft>
              <a:buClr>
                <a:schemeClr val="tx1">
                  <a:lumMod val="95000"/>
                  <a:lumOff val="5000"/>
                </a:schemeClr>
              </a:buClr>
              <a:buSzPct val="114000"/>
              <a:buFont typeface="Arial" panose="020B0604020202020204" pitchFamily="34" charset="0"/>
              <a:buChar char="•"/>
            </a:pPr>
            <a:r>
              <a:rPr lang="en-US" b="1" dirty="0">
                <a:latin typeface="Arial" panose="020B0604020202020204" pitchFamily="34" charset="0"/>
                <a:cs typeface="Arial" panose="020B0604020202020204" pitchFamily="34" charset="0"/>
              </a:rPr>
              <a:t>Gamification Features: </a:t>
            </a:r>
            <a:r>
              <a:rPr lang="en-US" dirty="0">
                <a:latin typeface="Arial" panose="020B0604020202020204" pitchFamily="34" charset="0"/>
                <a:cs typeface="Arial" panose="020B0604020202020204" pitchFamily="34" charset="0"/>
              </a:rPr>
              <a:t>Add leaderboards, badges, and rewards to increase user engagement and motivation.</a:t>
            </a:r>
          </a:p>
          <a:p>
            <a:pPr>
              <a:spcAft>
                <a:spcPts val="0"/>
              </a:spcAft>
              <a:buClr>
                <a:schemeClr val="tx1">
                  <a:lumMod val="95000"/>
                  <a:lumOff val="5000"/>
                </a:schemeClr>
              </a:buClr>
              <a:buSzPct val="114000"/>
              <a:buFont typeface="Arial" panose="020B0604020202020204" pitchFamily="34" charset="0"/>
              <a:buChar char="•"/>
            </a:pPr>
            <a:r>
              <a:rPr lang="en-US" b="1" dirty="0">
                <a:latin typeface="Arial" panose="020B0604020202020204" pitchFamily="34" charset="0"/>
                <a:cs typeface="Arial" panose="020B0604020202020204" pitchFamily="34" charset="0"/>
              </a:rPr>
              <a:t>Multilingual Support: </a:t>
            </a:r>
            <a:r>
              <a:rPr lang="en-US" dirty="0">
                <a:latin typeface="Arial" panose="020B0604020202020204" pitchFamily="34" charset="0"/>
                <a:cs typeface="Arial" panose="020B0604020202020204" pitchFamily="34" charset="0"/>
              </a:rPr>
              <a:t>Expand the application to support multiple languages for a wider audience.</a:t>
            </a:r>
          </a:p>
          <a:p>
            <a:pPr>
              <a:spcAft>
                <a:spcPts val="0"/>
              </a:spcAft>
              <a:buClr>
                <a:schemeClr val="tx1">
                  <a:lumMod val="95000"/>
                  <a:lumOff val="5000"/>
                </a:schemeClr>
              </a:buClr>
              <a:buSzPct val="114000"/>
              <a:buFont typeface="Arial" panose="020B0604020202020204" pitchFamily="34" charset="0"/>
              <a:buChar char="•"/>
            </a:pPr>
            <a:r>
              <a:rPr lang="en-US" b="1" dirty="0">
                <a:latin typeface="Arial" panose="020B0604020202020204" pitchFamily="34" charset="0"/>
                <a:cs typeface="Arial" panose="020B0604020202020204" pitchFamily="34" charset="0"/>
              </a:rPr>
              <a:t>Integration with Learning Platforms: </a:t>
            </a:r>
            <a:r>
              <a:rPr lang="en-US" dirty="0">
                <a:latin typeface="Arial" panose="020B0604020202020204" pitchFamily="34" charset="0"/>
                <a:cs typeface="Arial" panose="020B0604020202020204" pitchFamily="34" charset="0"/>
              </a:rPr>
              <a:t>Connect with e-learning portals or educational institutes for seamless content management.</a:t>
            </a:r>
          </a:p>
        </p:txBody>
      </p:sp>
    </p:spTree>
    <p:extLst>
      <p:ext uri="{BB962C8B-B14F-4D97-AF65-F5344CB8AC3E}">
        <p14:creationId xmlns:p14="http://schemas.microsoft.com/office/powerpoint/2010/main" val="614882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References</a:t>
            </a:r>
            <a:endParaRPr lang="en-US" dirty="0"/>
          </a:p>
        </p:txBody>
      </p:sp>
      <p:sp>
        <p:nvSpPr>
          <p:cNvPr id="2" name="Content Placeholder 1">
            <a:extLst>
              <a:ext uri="{FF2B5EF4-FFF2-40B4-BE49-F238E27FC236}">
                <a16:creationId xmlns:a16="http://schemas.microsoft.com/office/drawing/2014/main" id="{357C38BC-22B3-37B2-E0C3-812020A76077}"/>
              </a:ext>
            </a:extLst>
          </p:cNvPr>
          <p:cNvSpPr>
            <a:spLocks noGrp="1"/>
          </p:cNvSpPr>
          <p:nvPr>
            <p:ph idx="1"/>
          </p:nvPr>
        </p:nvSpPr>
        <p:spPr/>
        <p:txBody>
          <a:bodyPr>
            <a:normAutofit/>
          </a:bodyPr>
          <a:lstStyle/>
          <a:p>
            <a:pPr marL="305435" indent="-305435"/>
            <a:r>
              <a:rPr lang="en-IN" sz="2400" dirty="0">
                <a:solidFill>
                  <a:srgbClr val="0F0F0F"/>
                </a:solidFill>
                <a:latin typeface="Arial" panose="020B0604020202020204" pitchFamily="34" charset="0"/>
                <a:ea typeface="+mn-lt"/>
                <a:cs typeface="Arial" panose="020B0604020202020204" pitchFamily="34" charset="0"/>
                <a:hlinkClick r:id="rId2"/>
              </a:rPr>
              <a:t>https://seldomindia.com/building-a-simple-quiz-app-with-html-css-and-javascript/</a:t>
            </a:r>
            <a:endParaRPr lang="en-IN" sz="2400" dirty="0">
              <a:solidFill>
                <a:srgbClr val="0F0F0F"/>
              </a:solidFill>
              <a:latin typeface="Arial" panose="020B0604020202020204" pitchFamily="34" charset="0"/>
              <a:ea typeface="+mn-lt"/>
              <a:cs typeface="Arial" panose="020B0604020202020204" pitchFamily="34" charset="0"/>
            </a:endParaRPr>
          </a:p>
          <a:p>
            <a:pPr marL="305435" indent="-305435"/>
            <a:r>
              <a:rPr lang="en-IN" sz="2400" dirty="0">
                <a:latin typeface="Arial" panose="020B0604020202020204" pitchFamily="34" charset="0"/>
                <a:cs typeface="Arial" panose="020B0604020202020204" pitchFamily="34" charset="0"/>
                <a:hlinkClick r:id="rId3"/>
              </a:rPr>
              <a:t>https://www.scribd.com/document/579414230/Mini-Project-Report-quiz</a:t>
            </a:r>
            <a:endParaRPr lang="en-IN" sz="2400" dirty="0">
              <a:latin typeface="Arial" panose="020B0604020202020204" pitchFamily="34" charset="0"/>
              <a:cs typeface="Arial" panose="020B0604020202020204" pitchFamily="34" charset="0"/>
            </a:endParaRPr>
          </a:p>
          <a:p>
            <a:pPr marL="305435" indent="-305435"/>
            <a:r>
              <a:rPr lang="en-IN" sz="2400" dirty="0">
                <a:latin typeface="Arial" panose="020B0604020202020204" pitchFamily="34" charset="0"/>
                <a:cs typeface="Arial" panose="020B0604020202020204" pitchFamily="34" charset="0"/>
                <a:hlinkClick r:id="rId4"/>
              </a:rPr>
              <a:t>https://dev.to/linusmwiti21/level-up-your-skills-build-a-web-quiz-app-with-basic-js-html-css-lm5</a:t>
            </a:r>
            <a:endParaRPr lang="en-IN" sz="2400" dirty="0">
              <a:latin typeface="Arial" panose="020B0604020202020204" pitchFamily="34" charset="0"/>
              <a:cs typeface="Arial" panose="020B0604020202020204" pitchFamily="34" charset="0"/>
            </a:endParaRPr>
          </a:p>
          <a:p>
            <a:pPr marL="305435" indent="-305435"/>
            <a:r>
              <a:rPr lang="en-IN" sz="2400" dirty="0">
                <a:latin typeface="Arial" panose="020B0604020202020204" pitchFamily="34" charset="0"/>
                <a:cs typeface="Arial" panose="020B0604020202020204" pitchFamily="34" charset="0"/>
                <a:hlinkClick r:id="rId5"/>
              </a:rPr>
              <a:t>https://ijarsct.co.in/Paper24623.pdf</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8950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a:t>
            </a:r>
            <a:endParaRPr lang="en-US" dirty="0">
              <a:latin typeface="Arial"/>
              <a:cs typeface="Arial"/>
            </a:endParaRPr>
          </a:p>
          <a:p>
            <a:pPr marL="305435" indent="-305435"/>
            <a:r>
              <a:rPr lang="en-US" sz="2000" b="1" dirty="0">
                <a:latin typeface="Arial"/>
                <a:ea typeface="+mn-lt"/>
                <a:cs typeface="Calibri"/>
              </a:rPr>
              <a:t>System </a:t>
            </a:r>
            <a:r>
              <a:rPr lang="en-US" sz="2000" b="1" dirty="0">
                <a:latin typeface="Arial"/>
                <a:ea typeface="+mn-lt"/>
                <a:cs typeface="+mn-lt"/>
              </a:rPr>
              <a:t>Development Approach </a:t>
            </a:r>
            <a:endParaRPr lang="en-US" dirty="0">
              <a:latin typeface="Arial"/>
              <a:ea typeface="+mn-lt"/>
              <a:cs typeface="+mn-lt"/>
            </a:endParaRPr>
          </a:p>
          <a:p>
            <a:pPr marL="305435" indent="-305435"/>
            <a:r>
              <a:rPr lang="en-US" sz="2000" b="1" dirty="0">
                <a:latin typeface="Arial"/>
                <a:ea typeface="+mn-lt"/>
                <a:cs typeface="+mn-lt"/>
              </a:rPr>
              <a:t>Algorithm &amp; Deployment </a:t>
            </a:r>
            <a:endParaRPr lang="en-US" dirty="0">
              <a:latin typeface="Arial"/>
              <a:cs typeface="Calibri"/>
            </a:endParaRPr>
          </a:p>
          <a:p>
            <a:pPr marL="305435" indent="-305435"/>
            <a:r>
              <a:rPr lang="en-US" sz="2000" b="1" dirty="0">
                <a:latin typeface="Arial"/>
                <a:ea typeface="+mn-lt"/>
                <a:cs typeface="Arial"/>
              </a:rPr>
              <a:t>Result</a:t>
            </a:r>
          </a:p>
          <a:p>
            <a:pPr marL="305435" indent="-305435"/>
            <a:r>
              <a:rPr lang="en-US" sz="2000" b="1" dirty="0">
                <a:latin typeface="Arial"/>
                <a:ea typeface="+mn-lt"/>
                <a:cs typeface="Arial"/>
              </a:rPr>
              <a:t>Conclusion</a:t>
            </a:r>
            <a:endParaRPr lang="en-US" dirty="0">
              <a:latin typeface="Arial"/>
              <a:cs typeface="Arial"/>
            </a:endParaRPr>
          </a:p>
          <a:p>
            <a:pPr marL="305435" indent="-305435"/>
            <a:r>
              <a:rPr lang="en-US" sz="2000" b="1" dirty="0">
                <a:latin typeface="Arial"/>
                <a:ea typeface="+mn-lt"/>
                <a:cs typeface="Arial"/>
              </a:rPr>
              <a:t>Future Scope</a:t>
            </a:r>
          </a:p>
          <a:p>
            <a:pPr marL="305435" indent="-305435"/>
            <a:r>
              <a:rPr lang="en-US" sz="2000" b="1" dirty="0">
                <a:latin typeface="Arial"/>
                <a:ea typeface="+mn-lt"/>
                <a:cs typeface="Arial"/>
              </a:rPr>
              <a:t>References</a:t>
            </a:r>
            <a:endParaRPr lang="en-US" dirty="0">
              <a:latin typeface="Arial"/>
              <a:cs typeface="Arial"/>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2" name="Content Placeholder 1">
            <a:extLst>
              <a:ext uri="{FF2B5EF4-FFF2-40B4-BE49-F238E27FC236}">
                <a16:creationId xmlns:a16="http://schemas.microsoft.com/office/drawing/2014/main" id="{BCCA4F9F-17F9-3833-6EFA-4CA5FC9CE035}"/>
              </a:ext>
            </a:extLst>
          </p:cNvPr>
          <p:cNvSpPr>
            <a:spLocks noGrp="1"/>
          </p:cNvSpPr>
          <p:nvPr>
            <p:ph idx="1"/>
          </p:nvPr>
        </p:nvSpPr>
        <p:spPr>
          <a:xfrm>
            <a:off x="581192" y="1302026"/>
            <a:ext cx="10429315" cy="3279401"/>
          </a:xfrm>
        </p:spPr>
        <p:txBody>
          <a:bodyPr>
            <a:normAutofit/>
          </a:bodyPr>
          <a:lstStyle/>
          <a:p>
            <a:pPr marL="0" indent="0">
              <a:buNone/>
            </a:pPr>
            <a:r>
              <a:rPr lang="en-US" sz="2000" dirty="0">
                <a:solidFill>
                  <a:schemeClr val="tx1">
                    <a:lumMod val="95000"/>
                    <a:lumOff val="5000"/>
                  </a:schemeClr>
                </a:solidFill>
                <a:latin typeface="Arial" panose="020B0604020202020204" pitchFamily="34" charset="0"/>
                <a:cs typeface="Arial" panose="020B0604020202020204" pitchFamily="34" charset="0"/>
              </a:rPr>
              <a:t>Traditional quiz applications often lack flexibility, personalization, and offline accessibility.</a:t>
            </a:r>
            <a:br>
              <a:rPr lang="en-US" sz="2000" dirty="0">
                <a:solidFill>
                  <a:schemeClr val="tx1">
                    <a:lumMod val="95000"/>
                    <a:lumOff val="5000"/>
                  </a:schemeClr>
                </a:solidFill>
                <a:latin typeface="Arial" panose="020B0604020202020204" pitchFamily="34" charset="0"/>
                <a:cs typeface="Arial" panose="020B0604020202020204" pitchFamily="34" charset="0"/>
              </a:rPr>
            </a:br>
            <a:r>
              <a:rPr lang="en-US" sz="2000" dirty="0">
                <a:solidFill>
                  <a:schemeClr val="tx1">
                    <a:lumMod val="95000"/>
                    <a:lumOff val="5000"/>
                  </a:schemeClr>
                </a:solidFill>
                <a:latin typeface="Arial" panose="020B0604020202020204" pitchFamily="34" charset="0"/>
                <a:cs typeface="Arial" panose="020B0604020202020204" pitchFamily="34" charset="0"/>
              </a:rPr>
              <a:t>Most systems rely only on fixed question sets without supporting custom question management. Users face limited control over quiz settings like timer, difficulty, or infinite mode. Admins usually struggle to manage large question banks efficiently in a lightweight system. There is also a need for history tracking and performance analysis for learners.</a:t>
            </a:r>
            <a:br>
              <a:rPr lang="en-US" sz="2000" dirty="0">
                <a:solidFill>
                  <a:schemeClr val="tx1">
                    <a:lumMod val="95000"/>
                    <a:lumOff val="5000"/>
                  </a:schemeClr>
                </a:solidFill>
                <a:latin typeface="Arial" panose="020B0604020202020204" pitchFamily="34" charset="0"/>
                <a:cs typeface="Arial" panose="020B0604020202020204" pitchFamily="34" charset="0"/>
              </a:rPr>
            </a:br>
            <a:r>
              <a:rPr lang="en-US" sz="2000" dirty="0">
                <a:solidFill>
                  <a:schemeClr val="tx1">
                    <a:lumMod val="95000"/>
                    <a:lumOff val="5000"/>
                  </a:schemeClr>
                </a:solidFill>
                <a:latin typeface="Arial" panose="020B0604020202020204" pitchFamily="34" charset="0"/>
                <a:cs typeface="Arial" panose="020B0604020202020204" pitchFamily="34" charset="0"/>
              </a:rPr>
              <a:t>Hence, a smart, user-friendly, browser-based quiz system is required to overcome these limitations.</a:t>
            </a:r>
            <a:endParaRPr lang="en-IN" sz="2000"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662572"/>
            <a:ext cx="11029616" cy="530296"/>
          </a:xfrm>
        </p:spPr>
        <p:txBody>
          <a:bodyPr>
            <a:normAutofit fontScale="90000"/>
          </a:bodyPr>
          <a:lstStyle/>
          <a:p>
            <a:r>
              <a:rPr lang="en-US" sz="4400" b="1" dirty="0">
                <a:solidFill>
                  <a:schemeClr val="accent1"/>
                </a:solidFill>
                <a:latin typeface="Arial"/>
                <a:ea typeface="+mj-lt"/>
                <a:cs typeface="Arial"/>
              </a:rPr>
              <a:t>System  Approach</a:t>
            </a:r>
            <a:endParaRPr lang="en-US" sz="4400" dirty="0">
              <a:solidFill>
                <a:schemeClr val="accent1"/>
              </a:solidFill>
              <a:latin typeface="Calibri Light"/>
              <a:cs typeface="Calibri Light"/>
            </a:endParaRPr>
          </a:p>
        </p:txBody>
      </p:sp>
      <p:sp>
        <p:nvSpPr>
          <p:cNvPr id="3" name="Rectangle 1">
            <a:extLst>
              <a:ext uri="{FF2B5EF4-FFF2-40B4-BE49-F238E27FC236}">
                <a16:creationId xmlns:a16="http://schemas.microsoft.com/office/drawing/2014/main" id="{6F47B10D-BA02-E027-46A1-3EB9B387A427}"/>
              </a:ext>
            </a:extLst>
          </p:cNvPr>
          <p:cNvSpPr>
            <a:spLocks noGrp="1" noChangeArrowheads="1"/>
          </p:cNvSpPr>
          <p:nvPr>
            <p:ph idx="1"/>
          </p:nvPr>
        </p:nvSpPr>
        <p:spPr bwMode="auto">
          <a:xfrm>
            <a:off x="581192" y="1485099"/>
            <a:ext cx="11343715"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defTabSz="914400" eaLnBrk="0" fontAlgn="base" hangingPunct="0">
              <a:lnSpc>
                <a:spcPct val="100000"/>
              </a:lnSpc>
              <a:spcBef>
                <a:spcPct val="0"/>
              </a:spcBef>
              <a:spcAft>
                <a:spcPct val="0"/>
              </a:spcAft>
              <a:buClrTx/>
              <a:buSzTx/>
              <a:buFont typeface="Wingdings" panose="05000000000000000000" pitchFamily="2" charset="2"/>
              <a:buChar char="q"/>
            </a:pPr>
            <a:r>
              <a:rPr lang="en-US" altLang="en-US" sz="2000" b="1" dirty="0">
                <a:solidFill>
                  <a:schemeClr val="tx1"/>
                </a:solidFill>
                <a:latin typeface="Arial" panose="020B0604020202020204" pitchFamily="34" charset="0"/>
              </a:rPr>
              <a:t>Frontend Technologies</a:t>
            </a:r>
          </a:p>
          <a:p>
            <a:pPr marL="0" lvl="0" indent="0" defTabSz="914400" eaLnBrk="0" fontAlgn="base" hangingPunct="0">
              <a:lnSpc>
                <a:spcPct val="100000"/>
              </a:lnSpc>
              <a:spcBef>
                <a:spcPct val="0"/>
              </a:spcBef>
              <a:spcAft>
                <a:spcPct val="0"/>
              </a:spcAft>
              <a:buClrTx/>
              <a:buSzTx/>
              <a:buNone/>
            </a:pPr>
            <a:endParaRPr lang="en-US" altLang="en-US" sz="2000" b="1" dirty="0">
              <a:solidFill>
                <a:schemeClr val="tx1"/>
              </a:solidFill>
              <a:latin typeface="Arial" panose="020B0604020202020204" pitchFamily="34" charset="0"/>
            </a:endParaRPr>
          </a:p>
          <a:p>
            <a:pPr lvl="1" defTabSz="914400" eaLnBrk="0" fontAlgn="base" hangingPunct="0">
              <a:spcBef>
                <a:spcPct val="0"/>
              </a:spcBef>
              <a:spcAft>
                <a:spcPct val="0"/>
              </a:spcAft>
              <a:buClrTx/>
              <a:buSzTx/>
              <a:buFont typeface="Arial" panose="020B0604020202020204" pitchFamily="34" charset="0"/>
              <a:buChar char="•"/>
            </a:pPr>
            <a:r>
              <a:rPr lang="en-US" altLang="en-US" sz="1800" b="1" dirty="0">
                <a:solidFill>
                  <a:schemeClr val="tx1"/>
                </a:solidFill>
                <a:latin typeface="Arial" panose="020B0604020202020204" pitchFamily="34" charset="0"/>
              </a:rPr>
              <a:t>HTML5: </a:t>
            </a:r>
            <a:r>
              <a:rPr lang="en-US" altLang="en-US" sz="1800" dirty="0">
                <a:solidFill>
                  <a:schemeClr val="tx1"/>
                </a:solidFill>
                <a:latin typeface="Arial" panose="020B0604020202020204" pitchFamily="34" charset="0"/>
              </a:rPr>
              <a:t>For semantic page structure and panels.</a:t>
            </a:r>
          </a:p>
          <a:p>
            <a:pPr lvl="1" defTabSz="914400" eaLnBrk="0" fontAlgn="base" hangingPunct="0">
              <a:spcBef>
                <a:spcPct val="0"/>
              </a:spcBef>
              <a:spcAft>
                <a:spcPct val="0"/>
              </a:spcAft>
              <a:buClrTx/>
              <a:buSzTx/>
              <a:buFont typeface="Arial" panose="020B0604020202020204" pitchFamily="34" charset="0"/>
              <a:buChar char="•"/>
            </a:pPr>
            <a:r>
              <a:rPr lang="en-US" altLang="en-US" sz="1800" b="1" dirty="0">
                <a:solidFill>
                  <a:schemeClr val="tx1"/>
                </a:solidFill>
                <a:latin typeface="Arial" panose="020B0604020202020204" pitchFamily="34" charset="0"/>
              </a:rPr>
              <a:t>CSS3 / Flexbox / Grid: </a:t>
            </a:r>
            <a:r>
              <a:rPr lang="en-US" altLang="en-US" sz="1800" dirty="0">
                <a:solidFill>
                  <a:schemeClr val="tx1"/>
                </a:solidFill>
                <a:latin typeface="Arial" panose="020B0604020202020204" pitchFamily="34" charset="0"/>
              </a:rPr>
              <a:t>For responsive layout, modern styling, gradient backgrounds, animations, and custom components.</a:t>
            </a:r>
          </a:p>
          <a:p>
            <a:pPr lvl="1" defTabSz="914400" eaLnBrk="0" fontAlgn="base" hangingPunct="0">
              <a:spcBef>
                <a:spcPct val="0"/>
              </a:spcBef>
              <a:spcAft>
                <a:spcPct val="0"/>
              </a:spcAft>
              <a:buClrTx/>
              <a:buSzTx/>
              <a:buFont typeface="Arial" panose="020B0604020202020204" pitchFamily="34" charset="0"/>
              <a:buChar char="•"/>
            </a:pPr>
            <a:r>
              <a:rPr lang="en-US" altLang="en-US" sz="1800" b="1" dirty="0">
                <a:solidFill>
                  <a:schemeClr val="tx1"/>
                </a:solidFill>
                <a:latin typeface="Arial" panose="020B0604020202020204" pitchFamily="34" charset="0"/>
              </a:rPr>
              <a:t>JavaScript (ES6): Core logic for:</a:t>
            </a:r>
          </a:p>
          <a:p>
            <a:pPr marL="879750" lvl="2" indent="-285750" defTabSz="914400" eaLnBrk="0" fontAlgn="base" hangingPunct="0">
              <a:spcBef>
                <a:spcPct val="0"/>
              </a:spcBef>
              <a:spcAft>
                <a:spcPct val="0"/>
              </a:spcAft>
              <a:buClrTx/>
              <a:buSzTx/>
              <a:buFont typeface="Arial" panose="020B0604020202020204" pitchFamily="34" charset="0"/>
              <a:buChar char="•"/>
            </a:pPr>
            <a:r>
              <a:rPr lang="en-US" altLang="en-US" sz="1800" dirty="0">
                <a:solidFill>
                  <a:schemeClr val="tx1"/>
                </a:solidFill>
                <a:latin typeface="Arial" panose="020B0604020202020204" pitchFamily="34" charset="0"/>
              </a:rPr>
              <a:t>Authentication</a:t>
            </a:r>
          </a:p>
          <a:p>
            <a:pPr marL="879750" lvl="2" indent="-285750" defTabSz="914400" eaLnBrk="0" fontAlgn="base" hangingPunct="0">
              <a:spcBef>
                <a:spcPct val="0"/>
              </a:spcBef>
              <a:spcAft>
                <a:spcPct val="0"/>
              </a:spcAft>
              <a:buClrTx/>
              <a:buSzTx/>
              <a:buFont typeface="Arial" panose="020B0604020202020204" pitchFamily="34" charset="0"/>
              <a:buChar char="•"/>
            </a:pPr>
            <a:r>
              <a:rPr lang="en-US" altLang="en-US" sz="1800" dirty="0">
                <a:solidFill>
                  <a:schemeClr val="tx1"/>
                </a:solidFill>
                <a:latin typeface="Arial" panose="020B0604020202020204" pitchFamily="34" charset="0"/>
              </a:rPr>
              <a:t>Quiz management and timer</a:t>
            </a:r>
          </a:p>
          <a:p>
            <a:pPr marL="879750" lvl="2" indent="-285750" defTabSz="914400" eaLnBrk="0" fontAlgn="base" hangingPunct="0">
              <a:spcBef>
                <a:spcPct val="0"/>
              </a:spcBef>
              <a:spcAft>
                <a:spcPct val="0"/>
              </a:spcAft>
              <a:buClrTx/>
              <a:buSzTx/>
              <a:buFont typeface="Arial" panose="020B0604020202020204" pitchFamily="34" charset="0"/>
              <a:buChar char="•"/>
            </a:pPr>
            <a:r>
              <a:rPr lang="en-US" altLang="en-US" sz="1800" dirty="0">
                <a:solidFill>
                  <a:schemeClr val="tx1"/>
                </a:solidFill>
                <a:latin typeface="Arial" panose="020B0604020202020204" pitchFamily="34" charset="0"/>
              </a:rPr>
              <a:t>Local Storage persistence</a:t>
            </a:r>
          </a:p>
          <a:p>
            <a:pPr marL="879750" lvl="2" indent="-285750" defTabSz="914400" eaLnBrk="0" fontAlgn="base" hangingPunct="0">
              <a:spcBef>
                <a:spcPct val="0"/>
              </a:spcBef>
              <a:spcAft>
                <a:spcPct val="0"/>
              </a:spcAft>
              <a:buClrTx/>
              <a:buSzTx/>
              <a:buFont typeface="Arial" panose="020B0604020202020204" pitchFamily="34" charset="0"/>
              <a:buChar char="•"/>
            </a:pPr>
            <a:r>
              <a:rPr lang="en-US" altLang="en-US" sz="1800" dirty="0">
                <a:solidFill>
                  <a:schemeClr val="tx1"/>
                </a:solidFill>
                <a:latin typeface="Arial" panose="020B0604020202020204" pitchFamily="34" charset="0"/>
              </a:rPr>
              <a:t>Admin panel CRUD operations</a:t>
            </a:r>
          </a:p>
          <a:p>
            <a:pPr marL="879750" lvl="2" indent="-285750" defTabSz="914400" eaLnBrk="0" fontAlgn="base" hangingPunct="0">
              <a:spcBef>
                <a:spcPct val="0"/>
              </a:spcBef>
              <a:spcAft>
                <a:spcPct val="0"/>
              </a:spcAft>
              <a:buClrTx/>
              <a:buSzTx/>
              <a:buFont typeface="Arial" panose="020B0604020202020204" pitchFamily="34" charset="0"/>
              <a:buChar char="•"/>
            </a:pPr>
            <a:r>
              <a:rPr lang="en-US" altLang="en-US" sz="1800" dirty="0">
                <a:solidFill>
                  <a:schemeClr val="tx1"/>
                </a:solidFill>
                <a:latin typeface="Arial" panose="020B0604020202020204" pitchFamily="34" charset="0"/>
              </a:rPr>
              <a:t>Dynamic DOM manipulation and event handling</a:t>
            </a:r>
          </a:p>
          <a:p>
            <a:pPr lvl="1" defTabSz="914400" eaLnBrk="0" fontAlgn="base" hangingPunct="0">
              <a:spcBef>
                <a:spcPct val="0"/>
              </a:spcBef>
              <a:spcAft>
                <a:spcPct val="0"/>
              </a:spcAft>
              <a:buClrTx/>
              <a:buSzTx/>
              <a:buFont typeface="Arial" panose="020B0604020202020204" pitchFamily="34" charset="0"/>
              <a:buChar char="•"/>
            </a:pPr>
            <a:r>
              <a:rPr lang="en-US" altLang="en-US" sz="1800" b="1" dirty="0">
                <a:solidFill>
                  <a:schemeClr val="tx1"/>
                </a:solidFill>
                <a:latin typeface="Arial" panose="020B0604020202020204" pitchFamily="34" charset="0"/>
              </a:rPr>
              <a:t>Fonts: </a:t>
            </a:r>
            <a:r>
              <a:rPr lang="en-US" altLang="en-US" sz="1800" dirty="0">
                <a:solidFill>
                  <a:schemeClr val="tx1"/>
                </a:solidFill>
                <a:latin typeface="Arial" panose="020B0604020202020204" pitchFamily="34" charset="0"/>
              </a:rPr>
              <a:t>Google Fonts-Poppins.</a:t>
            </a:r>
          </a:p>
          <a:p>
            <a:pPr lvl="1" defTabSz="914400" eaLnBrk="0" fontAlgn="base" hangingPunct="0">
              <a:spcBef>
                <a:spcPct val="0"/>
              </a:spcBef>
              <a:spcAft>
                <a:spcPct val="0"/>
              </a:spcAft>
              <a:buClrTx/>
              <a:buSzTx/>
              <a:buFont typeface="Arial" panose="020B0604020202020204" pitchFamily="34" charset="0"/>
              <a:buChar char="•"/>
            </a:pPr>
            <a:r>
              <a:rPr lang="en-US" altLang="en-US" sz="1800" b="1" dirty="0">
                <a:solidFill>
                  <a:schemeClr val="tx1"/>
                </a:solidFill>
                <a:latin typeface="Arial" panose="020B0604020202020204" pitchFamily="34" charset="0"/>
              </a:rPr>
              <a:t>External API: </a:t>
            </a:r>
            <a:r>
              <a:rPr lang="en-US" altLang="en-US" sz="1800" dirty="0">
                <a:solidFill>
                  <a:schemeClr val="tx1"/>
                </a:solidFill>
                <a:latin typeface="Arial" panose="020B0604020202020204" pitchFamily="34" charset="0"/>
              </a:rPr>
              <a:t>Open Trivia DB (fetch fallback questions).</a:t>
            </a:r>
            <a:endParaRPr kumimoji="0" lang="en-US" altLang="en-US" sz="18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202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CF774-0152-9BF4-FEDF-358712B1E1B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FAF295C-F638-7B8B-DAE0-81D0F04C973D}"/>
              </a:ext>
            </a:extLst>
          </p:cNvPr>
          <p:cNvSpPr>
            <a:spLocks noGrp="1"/>
          </p:cNvSpPr>
          <p:nvPr>
            <p:ph type="title"/>
          </p:nvPr>
        </p:nvSpPr>
        <p:spPr>
          <a:xfrm>
            <a:off x="581192" y="662572"/>
            <a:ext cx="11029616" cy="530296"/>
          </a:xfrm>
        </p:spPr>
        <p:txBody>
          <a:bodyPr>
            <a:normAutofit fontScale="90000"/>
          </a:bodyPr>
          <a:lstStyle/>
          <a:p>
            <a:r>
              <a:rPr lang="en-US" sz="4400" b="1" dirty="0">
                <a:solidFill>
                  <a:schemeClr val="accent1"/>
                </a:solidFill>
                <a:latin typeface="Arial"/>
                <a:ea typeface="+mj-lt"/>
                <a:cs typeface="Arial"/>
              </a:rPr>
              <a:t>System  Approach</a:t>
            </a:r>
            <a:endParaRPr lang="en-US" sz="4400" dirty="0">
              <a:solidFill>
                <a:schemeClr val="accent1"/>
              </a:solidFill>
              <a:latin typeface="Calibri Light"/>
              <a:cs typeface="Calibri Light"/>
            </a:endParaRPr>
          </a:p>
        </p:txBody>
      </p:sp>
      <p:sp>
        <p:nvSpPr>
          <p:cNvPr id="3" name="Rectangle 1">
            <a:extLst>
              <a:ext uri="{FF2B5EF4-FFF2-40B4-BE49-F238E27FC236}">
                <a16:creationId xmlns:a16="http://schemas.microsoft.com/office/drawing/2014/main" id="{3C17E3EC-5CAA-C95B-EBF1-4191DDA6912F}"/>
              </a:ext>
            </a:extLst>
          </p:cNvPr>
          <p:cNvSpPr>
            <a:spLocks noGrp="1" noChangeArrowheads="1"/>
          </p:cNvSpPr>
          <p:nvPr>
            <p:ph idx="1"/>
          </p:nvPr>
        </p:nvSpPr>
        <p:spPr bwMode="auto">
          <a:xfrm>
            <a:off x="581192" y="1119506"/>
            <a:ext cx="11343715" cy="527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buClr>
                <a:schemeClr val="tx1"/>
              </a:buClr>
              <a:buFont typeface="Wingdings" panose="05000000000000000000" pitchFamily="2" charset="2"/>
              <a:buChar char="q"/>
            </a:pPr>
            <a:r>
              <a:rPr lang="en-IN" sz="1800" b="1" dirty="0">
                <a:solidFill>
                  <a:schemeClr val="tx1"/>
                </a:solidFill>
                <a:latin typeface="Arial" panose="020B0604020202020204" pitchFamily="34" charset="0"/>
                <a:cs typeface="Arial" panose="020B0604020202020204" pitchFamily="34" charset="0"/>
              </a:rPr>
              <a:t>Design Approach</a:t>
            </a:r>
          </a:p>
          <a:p>
            <a:pPr>
              <a:buClr>
                <a:schemeClr val="tx1"/>
              </a:buClr>
              <a:buSzPct val="125000"/>
              <a:buFont typeface="Arial" panose="020B0604020202020204" pitchFamily="34" charset="0"/>
              <a:buChar char="•"/>
            </a:pPr>
            <a:r>
              <a:rPr lang="en-IN" sz="1600" b="1" dirty="0">
                <a:solidFill>
                  <a:schemeClr val="tx1"/>
                </a:solidFill>
                <a:latin typeface="Arial" panose="020B0604020202020204" pitchFamily="34" charset="0"/>
                <a:cs typeface="Arial" panose="020B0604020202020204" pitchFamily="34" charset="0"/>
              </a:rPr>
              <a:t>User-</a:t>
            </a:r>
            <a:r>
              <a:rPr lang="en-IN" sz="1600" b="1" dirty="0" err="1">
                <a:solidFill>
                  <a:schemeClr val="tx1"/>
                </a:solidFill>
                <a:latin typeface="Arial" panose="020B0604020202020204" pitchFamily="34" charset="0"/>
                <a:cs typeface="Arial" panose="020B0604020202020204" pitchFamily="34" charset="0"/>
              </a:rPr>
              <a:t>Centered</a:t>
            </a:r>
            <a:r>
              <a:rPr lang="en-IN" sz="1600" b="1" dirty="0">
                <a:solidFill>
                  <a:schemeClr val="tx1"/>
                </a:solidFill>
                <a:latin typeface="Arial" panose="020B0604020202020204" pitchFamily="34" charset="0"/>
                <a:cs typeface="Arial" panose="020B0604020202020204" pitchFamily="34" charset="0"/>
              </a:rPr>
              <a:t> Design:</a:t>
            </a:r>
            <a:endParaRPr lang="en-IN" sz="1600" dirty="0">
              <a:solidFill>
                <a:schemeClr val="tx1"/>
              </a:solidFill>
              <a:latin typeface="Arial" panose="020B0604020202020204" pitchFamily="34" charset="0"/>
              <a:cs typeface="Arial" panose="020B0604020202020204" pitchFamily="34" charset="0"/>
            </a:endParaRPr>
          </a:p>
          <a:p>
            <a:pPr lvl="1">
              <a:spcAft>
                <a:spcPts val="0"/>
              </a:spcAft>
              <a:buClr>
                <a:schemeClr val="tx1"/>
              </a:buClr>
              <a:buFont typeface="Arial" panose="020B0604020202020204" pitchFamily="34" charset="0"/>
              <a:buChar char="•"/>
            </a:pPr>
            <a:r>
              <a:rPr lang="en-IN" sz="1600" dirty="0">
                <a:solidFill>
                  <a:schemeClr val="tx1">
                    <a:lumMod val="95000"/>
                    <a:lumOff val="5000"/>
                  </a:schemeClr>
                </a:solidFill>
                <a:latin typeface="Arial" panose="020B0604020202020204" pitchFamily="34" charset="0"/>
                <a:cs typeface="Arial" panose="020B0604020202020204" pitchFamily="34" charset="0"/>
              </a:rPr>
              <a:t>Clear separation of login/signup, quiz setup, quiz panel, and results.</a:t>
            </a:r>
          </a:p>
          <a:p>
            <a:pPr lvl="1">
              <a:spcAft>
                <a:spcPts val="0"/>
              </a:spcAft>
              <a:buClr>
                <a:schemeClr val="tx1"/>
              </a:buClr>
              <a:buFont typeface="Arial" panose="020B0604020202020204" pitchFamily="34" charset="0"/>
              <a:buChar char="•"/>
            </a:pPr>
            <a:r>
              <a:rPr lang="en-IN" sz="1600" dirty="0">
                <a:solidFill>
                  <a:schemeClr val="tx1">
                    <a:lumMod val="95000"/>
                    <a:lumOff val="5000"/>
                  </a:schemeClr>
                </a:solidFill>
                <a:latin typeface="Arial" panose="020B0604020202020204" pitchFamily="34" charset="0"/>
                <a:cs typeface="Arial" panose="020B0604020202020204" pitchFamily="34" charset="0"/>
              </a:rPr>
              <a:t>Immediate feedback using overlay messages for correct/wrong answers.</a:t>
            </a:r>
          </a:p>
          <a:p>
            <a:pPr lvl="1">
              <a:spcAft>
                <a:spcPts val="0"/>
              </a:spcAft>
              <a:buClr>
                <a:schemeClr val="tx1"/>
              </a:buClr>
              <a:buFont typeface="Arial" panose="020B0604020202020204" pitchFamily="34" charset="0"/>
              <a:buChar char="•"/>
            </a:pPr>
            <a:r>
              <a:rPr lang="en-IN" sz="1600" dirty="0">
                <a:solidFill>
                  <a:schemeClr val="tx1">
                    <a:lumMod val="95000"/>
                    <a:lumOff val="5000"/>
                  </a:schemeClr>
                </a:solidFill>
                <a:latin typeface="Arial" panose="020B0604020202020204" pitchFamily="34" charset="0"/>
                <a:cs typeface="Arial" panose="020B0604020202020204" pitchFamily="34" charset="0"/>
              </a:rPr>
              <a:t>Sidebar shows live score, progress, and quick actions for easy access.</a:t>
            </a:r>
          </a:p>
          <a:p>
            <a:pPr>
              <a:buClr>
                <a:schemeClr val="tx1"/>
              </a:buClr>
              <a:buSzPct val="125000"/>
              <a:buFont typeface="Arial" panose="020B0604020202020204" pitchFamily="34" charset="0"/>
              <a:buChar char="•"/>
            </a:pPr>
            <a:r>
              <a:rPr lang="en-IN" sz="1600" b="1" dirty="0">
                <a:solidFill>
                  <a:schemeClr val="tx1"/>
                </a:solidFill>
                <a:latin typeface="Arial" panose="020B0604020202020204" pitchFamily="34" charset="0"/>
                <a:cs typeface="Arial" panose="020B0604020202020204" pitchFamily="34" charset="0"/>
              </a:rPr>
              <a:t>Responsive &amp; Interactive Layout:</a:t>
            </a:r>
            <a:endParaRPr lang="en-IN" sz="1600" dirty="0">
              <a:solidFill>
                <a:schemeClr val="tx1"/>
              </a:solidFill>
              <a:latin typeface="Arial" panose="020B0604020202020204" pitchFamily="34" charset="0"/>
              <a:cs typeface="Arial" panose="020B0604020202020204" pitchFamily="34" charset="0"/>
            </a:endParaRPr>
          </a:p>
          <a:p>
            <a:pPr lvl="1">
              <a:spcAft>
                <a:spcPts val="0"/>
              </a:spcAft>
              <a:buClr>
                <a:schemeClr val="tx1"/>
              </a:buClr>
              <a:buFont typeface="Arial" panose="020B0604020202020204" pitchFamily="34" charset="0"/>
              <a:buChar char="•"/>
            </a:pPr>
            <a:r>
              <a:rPr lang="en-IN" sz="1600" dirty="0">
                <a:solidFill>
                  <a:schemeClr val="tx1"/>
                </a:solidFill>
                <a:latin typeface="Arial" panose="020B0604020202020204" pitchFamily="34" charset="0"/>
                <a:cs typeface="Arial" panose="020B0604020202020204" pitchFamily="34" charset="0"/>
              </a:rPr>
              <a:t>CSS Grid and Flexbox for main layout and sidebar.</a:t>
            </a:r>
          </a:p>
          <a:p>
            <a:pPr lvl="1">
              <a:spcAft>
                <a:spcPts val="0"/>
              </a:spcAft>
              <a:buClr>
                <a:schemeClr val="tx1"/>
              </a:buClr>
              <a:buFont typeface="Arial" panose="020B0604020202020204" pitchFamily="34" charset="0"/>
              <a:buChar char="•"/>
            </a:pPr>
            <a:r>
              <a:rPr lang="en-IN" sz="1600" dirty="0">
                <a:solidFill>
                  <a:schemeClr val="tx1"/>
                </a:solidFill>
                <a:latin typeface="Arial" panose="020B0604020202020204" pitchFamily="34" charset="0"/>
                <a:cs typeface="Arial" panose="020B0604020202020204" pitchFamily="34" charset="0"/>
              </a:rPr>
              <a:t>Hover and click animations for buttons and quiz choices.</a:t>
            </a:r>
          </a:p>
          <a:p>
            <a:pPr lvl="1">
              <a:spcAft>
                <a:spcPts val="0"/>
              </a:spcAft>
              <a:buClr>
                <a:schemeClr val="tx1"/>
              </a:buClr>
              <a:buFont typeface="Arial" panose="020B0604020202020204" pitchFamily="34" charset="0"/>
              <a:buChar char="•"/>
            </a:pPr>
            <a:r>
              <a:rPr lang="en-IN" sz="1600" dirty="0">
                <a:solidFill>
                  <a:schemeClr val="tx1"/>
                </a:solidFill>
                <a:latin typeface="Arial" panose="020B0604020202020204" pitchFamily="34" charset="0"/>
                <a:cs typeface="Arial" panose="020B0604020202020204" pitchFamily="34" charset="0"/>
              </a:rPr>
              <a:t>Timer bar with dynamic width animation.</a:t>
            </a:r>
          </a:p>
          <a:p>
            <a:pPr>
              <a:buClr>
                <a:schemeClr val="tx1"/>
              </a:buClr>
              <a:buSzPct val="125000"/>
              <a:buFont typeface="Arial" panose="020B0604020202020204" pitchFamily="34" charset="0"/>
              <a:buChar char="•"/>
            </a:pPr>
            <a:r>
              <a:rPr lang="en-IN" sz="1600" b="1" dirty="0">
                <a:solidFill>
                  <a:schemeClr val="tx1"/>
                </a:solidFill>
                <a:latin typeface="Arial" panose="020B0604020202020204" pitchFamily="34" charset="0"/>
                <a:cs typeface="Arial" panose="020B0604020202020204" pitchFamily="34" charset="0"/>
              </a:rPr>
              <a:t>Colour &amp; Theme:</a:t>
            </a:r>
            <a:endParaRPr lang="en-IN" sz="1600" dirty="0">
              <a:solidFill>
                <a:schemeClr val="tx1"/>
              </a:solidFill>
              <a:latin typeface="Arial" panose="020B0604020202020204" pitchFamily="34" charset="0"/>
              <a:cs typeface="Arial" panose="020B0604020202020204" pitchFamily="34" charset="0"/>
            </a:endParaRPr>
          </a:p>
          <a:p>
            <a:pPr lvl="1">
              <a:spcAft>
                <a:spcPts val="0"/>
              </a:spcAft>
              <a:buClr>
                <a:schemeClr val="tx1"/>
              </a:buClr>
              <a:buFont typeface="Arial" panose="020B0604020202020204" pitchFamily="34" charset="0"/>
              <a:buChar char="•"/>
            </a:pPr>
            <a:r>
              <a:rPr lang="en-IN" sz="1600" dirty="0">
                <a:solidFill>
                  <a:schemeClr val="tx1"/>
                </a:solidFill>
                <a:latin typeface="Arial" panose="020B0604020202020204" pitchFamily="34" charset="0"/>
                <a:cs typeface="Arial" panose="020B0604020202020204" pitchFamily="34" charset="0"/>
              </a:rPr>
              <a:t>Dark theme with gradient accents.</a:t>
            </a:r>
          </a:p>
          <a:p>
            <a:pPr lvl="1">
              <a:spcAft>
                <a:spcPts val="0"/>
              </a:spcAft>
              <a:buClr>
                <a:schemeClr val="tx1"/>
              </a:buClr>
              <a:buFont typeface="Arial" panose="020B0604020202020204" pitchFamily="34" charset="0"/>
              <a:buChar char="•"/>
            </a:pPr>
            <a:r>
              <a:rPr lang="en-IN" sz="1600" dirty="0">
                <a:solidFill>
                  <a:schemeClr val="tx1"/>
                </a:solidFill>
                <a:latin typeface="Arial" panose="020B0604020202020204" pitchFamily="34" charset="0"/>
                <a:cs typeface="Arial" panose="020B0604020202020204" pitchFamily="34" charset="0"/>
              </a:rPr>
              <a:t>Success/Failure colours for quiz feedback.</a:t>
            </a:r>
          </a:p>
          <a:p>
            <a:pPr lvl="1">
              <a:spcAft>
                <a:spcPts val="0"/>
              </a:spcAft>
              <a:buClr>
                <a:schemeClr val="tx1"/>
              </a:buClr>
              <a:buFont typeface="Arial" panose="020B0604020202020204" pitchFamily="34" charset="0"/>
              <a:buChar char="•"/>
            </a:pPr>
            <a:r>
              <a:rPr lang="en-IN" sz="1600" dirty="0">
                <a:solidFill>
                  <a:schemeClr val="tx1"/>
                </a:solidFill>
                <a:latin typeface="Arial" panose="020B0604020202020204" pitchFamily="34" charset="0"/>
                <a:cs typeface="Arial" panose="020B0604020202020204" pitchFamily="34" charset="0"/>
              </a:rPr>
              <a:t>Consistent visual hierarchy for readability and user experience.</a:t>
            </a:r>
          </a:p>
          <a:p>
            <a:pPr>
              <a:buClr>
                <a:schemeClr val="tx1"/>
              </a:buClr>
              <a:buSzPct val="125000"/>
              <a:buFont typeface="Arial" panose="020B0604020202020204" pitchFamily="34" charset="0"/>
              <a:buChar char="•"/>
            </a:pPr>
            <a:r>
              <a:rPr lang="en-IN" sz="1600" b="1" dirty="0">
                <a:solidFill>
                  <a:schemeClr val="tx1"/>
                </a:solidFill>
                <a:latin typeface="Arial" panose="020B0604020202020204" pitchFamily="34" charset="0"/>
                <a:cs typeface="Arial" panose="020B0604020202020204" pitchFamily="34" charset="0"/>
              </a:rPr>
              <a:t>SPA Behaviour:</a:t>
            </a:r>
            <a:endParaRPr lang="en-IN" sz="1600" dirty="0">
              <a:solidFill>
                <a:schemeClr val="tx1"/>
              </a:solidFill>
              <a:latin typeface="Arial" panose="020B0604020202020204" pitchFamily="34" charset="0"/>
              <a:cs typeface="Arial" panose="020B0604020202020204" pitchFamily="34" charset="0"/>
            </a:endParaRPr>
          </a:p>
          <a:p>
            <a:pPr lvl="1">
              <a:spcAft>
                <a:spcPts val="0"/>
              </a:spcAft>
              <a:buClr>
                <a:schemeClr val="tx1"/>
              </a:buClr>
              <a:buFont typeface="Arial" panose="020B0604020202020204" pitchFamily="34" charset="0"/>
              <a:buChar char="•"/>
            </a:pPr>
            <a:r>
              <a:rPr lang="en-IN" sz="1600" dirty="0">
                <a:solidFill>
                  <a:schemeClr val="tx1"/>
                </a:solidFill>
                <a:latin typeface="Arial" panose="020B0604020202020204" pitchFamily="34" charset="0"/>
                <a:cs typeface="Arial" panose="020B0604020202020204" pitchFamily="34" charset="0"/>
              </a:rPr>
              <a:t>Panels shown/hidden dynamically without page reloads.</a:t>
            </a:r>
          </a:p>
          <a:p>
            <a:pPr lvl="1">
              <a:spcAft>
                <a:spcPts val="0"/>
              </a:spcAft>
              <a:buClr>
                <a:schemeClr val="tx1"/>
              </a:buClr>
              <a:buFont typeface="Arial" panose="020B0604020202020204" pitchFamily="34" charset="0"/>
              <a:buChar char="•"/>
            </a:pPr>
            <a:r>
              <a:rPr lang="en-IN" sz="1600" dirty="0">
                <a:solidFill>
                  <a:schemeClr val="tx1"/>
                </a:solidFill>
                <a:latin typeface="Arial" panose="020B0604020202020204" pitchFamily="34" charset="0"/>
                <a:cs typeface="Arial" panose="020B0604020202020204" pitchFamily="34" charset="0"/>
              </a:rPr>
              <a:t>Smooth quiz progression with randomized question order and infinite mode support.</a:t>
            </a:r>
          </a:p>
        </p:txBody>
      </p:sp>
    </p:spTree>
    <p:extLst>
      <p:ext uri="{BB962C8B-B14F-4D97-AF65-F5344CB8AC3E}">
        <p14:creationId xmlns:p14="http://schemas.microsoft.com/office/powerpoint/2010/main" val="3450585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Algorithm &amp; Deployment</a:t>
            </a:r>
            <a:endParaRPr lang="en-US" dirty="0"/>
          </a:p>
        </p:txBody>
      </p:sp>
      <p:sp>
        <p:nvSpPr>
          <p:cNvPr id="6" name="Rectangle 3">
            <a:extLst>
              <a:ext uri="{FF2B5EF4-FFF2-40B4-BE49-F238E27FC236}">
                <a16:creationId xmlns:a16="http://schemas.microsoft.com/office/drawing/2014/main" id="{EB96D9DD-5E24-02D9-03C1-63F8F8B2600B}"/>
              </a:ext>
            </a:extLst>
          </p:cNvPr>
          <p:cNvSpPr>
            <a:spLocks noGrp="1" noChangeArrowheads="1"/>
          </p:cNvSpPr>
          <p:nvPr>
            <p:ph idx="1"/>
          </p:nvPr>
        </p:nvSpPr>
        <p:spPr bwMode="auto">
          <a:xfrm>
            <a:off x="581192" y="1232452"/>
            <a:ext cx="9100303" cy="496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Clr>
                <a:schemeClr val="tx1">
                  <a:lumMod val="95000"/>
                  <a:lumOff val="5000"/>
                </a:schemeClr>
              </a:buClr>
              <a:buSzPct val="125000"/>
              <a:buFont typeface="Arial" panose="020B0604020202020204" pitchFamily="34" charset="0"/>
              <a:buChar char="•"/>
            </a:pPr>
            <a:r>
              <a:rPr lang="en-IN" b="1" dirty="0">
                <a:latin typeface="Arial" panose="020B0604020202020204" pitchFamily="34" charset="0"/>
                <a:cs typeface="Arial" panose="020B0604020202020204" pitchFamily="34" charset="0"/>
              </a:rPr>
              <a:t>Product Catalog Creation</a:t>
            </a:r>
          </a:p>
          <a:p>
            <a:pPr lvl="1">
              <a:spcAft>
                <a:spcPts val="0"/>
              </a:spcAft>
              <a:buClr>
                <a:schemeClr val="tx1">
                  <a:lumMod val="95000"/>
                  <a:lumOff val="5000"/>
                </a:schemeClr>
              </a:buClr>
              <a:buSzPct val="110000"/>
              <a:buFont typeface="Arial" panose="020B0604020202020204" pitchFamily="34" charset="0"/>
              <a:buChar char="•"/>
            </a:pPr>
            <a:r>
              <a:rPr lang="en-IN" dirty="0">
                <a:latin typeface="Arial" panose="020B0604020202020204" pitchFamily="34" charset="0"/>
                <a:cs typeface="Arial" panose="020B0604020202020204" pitchFamily="34" charset="0"/>
              </a:rPr>
              <a:t>Define the quiz structure (qualification, subject, course, and language).</a:t>
            </a:r>
          </a:p>
          <a:p>
            <a:pPr lvl="1">
              <a:spcAft>
                <a:spcPts val="0"/>
              </a:spcAft>
              <a:buClr>
                <a:schemeClr val="tx1">
                  <a:lumMod val="95000"/>
                  <a:lumOff val="5000"/>
                </a:schemeClr>
              </a:buClr>
              <a:buSzPct val="110000"/>
              <a:buFont typeface="Arial" panose="020B0604020202020204" pitchFamily="34" charset="0"/>
              <a:buChar char="•"/>
            </a:pPr>
            <a:r>
              <a:rPr lang="en-IN" dirty="0">
                <a:latin typeface="Arial" panose="020B0604020202020204" pitchFamily="34" charset="0"/>
                <a:cs typeface="Arial" panose="020B0604020202020204" pitchFamily="34" charset="0"/>
              </a:rPr>
              <a:t>Store questions in a structured format within local Storage as a catalog.</a:t>
            </a:r>
          </a:p>
          <a:p>
            <a:pPr lvl="1">
              <a:spcAft>
                <a:spcPts val="0"/>
              </a:spcAft>
              <a:buClr>
                <a:schemeClr val="tx1">
                  <a:lumMod val="95000"/>
                  <a:lumOff val="5000"/>
                </a:schemeClr>
              </a:buClr>
              <a:buSzPct val="110000"/>
              <a:buFont typeface="Arial" panose="020B0604020202020204" pitchFamily="34" charset="0"/>
              <a:buChar char="•"/>
            </a:pPr>
            <a:r>
              <a:rPr lang="en-IN" dirty="0">
                <a:latin typeface="Arial" panose="020B0604020202020204" pitchFamily="34" charset="0"/>
                <a:cs typeface="Arial" panose="020B0604020202020204" pitchFamily="34" charset="0"/>
              </a:rPr>
              <a:t>Provide admin access to add, edit, and delete questions dynamically.</a:t>
            </a:r>
          </a:p>
          <a:p>
            <a:pPr>
              <a:buClr>
                <a:schemeClr val="tx1">
                  <a:lumMod val="95000"/>
                  <a:lumOff val="5000"/>
                </a:schemeClr>
              </a:buClr>
              <a:buSzPct val="125000"/>
              <a:buFont typeface="Arial" panose="020B0604020202020204" pitchFamily="34" charset="0"/>
              <a:buChar char="•"/>
            </a:pPr>
            <a:r>
              <a:rPr lang="en-IN" b="1" dirty="0">
                <a:latin typeface="Arial" panose="020B0604020202020204" pitchFamily="34" charset="0"/>
                <a:cs typeface="Arial" panose="020B0604020202020204" pitchFamily="34" charset="0"/>
              </a:rPr>
              <a:t>Frontend Design</a:t>
            </a:r>
          </a:p>
          <a:p>
            <a:pPr lvl="1">
              <a:spcAft>
                <a:spcPts val="0"/>
              </a:spcAft>
              <a:buClr>
                <a:schemeClr val="tx1">
                  <a:lumMod val="95000"/>
                  <a:lumOff val="5000"/>
                </a:schemeClr>
              </a:buClr>
              <a:buSzPct val="110000"/>
              <a:buFont typeface="Arial" panose="020B0604020202020204" pitchFamily="34" charset="0"/>
              <a:buChar char="•"/>
            </a:pPr>
            <a:r>
              <a:rPr lang="en-IN" dirty="0">
                <a:latin typeface="Arial" panose="020B0604020202020204" pitchFamily="34" charset="0"/>
                <a:cs typeface="Arial" panose="020B0604020202020204" pitchFamily="34" charset="0"/>
              </a:rPr>
              <a:t>Use HTML5, CSS3 (Grid/Flexbox), and Google Fonts for responsive layout.</a:t>
            </a:r>
          </a:p>
          <a:p>
            <a:pPr lvl="1">
              <a:spcAft>
                <a:spcPts val="0"/>
              </a:spcAft>
              <a:buClr>
                <a:schemeClr val="tx1">
                  <a:lumMod val="95000"/>
                  <a:lumOff val="5000"/>
                </a:schemeClr>
              </a:buClr>
              <a:buSzPct val="110000"/>
              <a:buFont typeface="Arial" panose="020B0604020202020204" pitchFamily="34" charset="0"/>
              <a:buChar char="•"/>
            </a:pPr>
            <a:r>
              <a:rPr lang="en-IN" dirty="0">
                <a:latin typeface="Arial" panose="020B0604020202020204" pitchFamily="34" charset="0"/>
                <a:cs typeface="Arial" panose="020B0604020202020204" pitchFamily="34" charset="0"/>
              </a:rPr>
              <a:t>Implement dark-themed UI with gradient accents for better engagement.</a:t>
            </a:r>
          </a:p>
          <a:p>
            <a:pPr lvl="1">
              <a:spcAft>
                <a:spcPts val="0"/>
              </a:spcAft>
              <a:buClr>
                <a:schemeClr val="tx1">
                  <a:lumMod val="95000"/>
                  <a:lumOff val="5000"/>
                </a:schemeClr>
              </a:buClr>
              <a:buSzPct val="110000"/>
              <a:buFont typeface="Arial" panose="020B0604020202020204" pitchFamily="34" charset="0"/>
              <a:buChar char="•"/>
            </a:pPr>
            <a:r>
              <a:rPr lang="en-IN" dirty="0">
                <a:latin typeface="Arial" panose="020B0604020202020204" pitchFamily="34" charset="0"/>
                <a:cs typeface="Arial" panose="020B0604020202020204" pitchFamily="34" charset="0"/>
              </a:rPr>
              <a:t>Organize panels for login, quiz setup, quiz runtime, and admin management.</a:t>
            </a:r>
          </a:p>
          <a:p>
            <a:pPr>
              <a:buClr>
                <a:schemeClr val="tx1">
                  <a:lumMod val="95000"/>
                  <a:lumOff val="5000"/>
                </a:schemeClr>
              </a:buClr>
              <a:buSzPct val="125000"/>
              <a:buFont typeface="Arial" panose="020B0604020202020204" pitchFamily="34" charset="0"/>
              <a:buChar char="•"/>
            </a:pPr>
            <a:r>
              <a:rPr lang="en-IN" b="1" dirty="0">
                <a:latin typeface="Arial" panose="020B0604020202020204" pitchFamily="34" charset="0"/>
                <a:cs typeface="Arial" panose="020B0604020202020204" pitchFamily="34" charset="0"/>
              </a:rPr>
              <a:t>Interactive Features</a:t>
            </a:r>
          </a:p>
          <a:p>
            <a:pPr lvl="1">
              <a:spcAft>
                <a:spcPts val="0"/>
              </a:spcAft>
              <a:buClr>
                <a:schemeClr val="tx1">
                  <a:lumMod val="95000"/>
                  <a:lumOff val="5000"/>
                </a:schemeClr>
              </a:buClr>
              <a:buSzPct val="110000"/>
              <a:buFont typeface="Arial" panose="020B0604020202020204" pitchFamily="34" charset="0"/>
              <a:buChar char="•"/>
            </a:pPr>
            <a:r>
              <a:rPr lang="en-IN" dirty="0">
                <a:latin typeface="Arial" panose="020B0604020202020204" pitchFamily="34" charset="0"/>
                <a:cs typeface="Arial" panose="020B0604020202020204" pitchFamily="34" charset="0"/>
              </a:rPr>
              <a:t>Enable timers, progress tracking, overlays for correct/wrong answers.</a:t>
            </a:r>
          </a:p>
          <a:p>
            <a:pPr lvl="1">
              <a:spcAft>
                <a:spcPts val="0"/>
              </a:spcAft>
              <a:buClr>
                <a:schemeClr val="tx1">
                  <a:lumMod val="95000"/>
                  <a:lumOff val="5000"/>
                </a:schemeClr>
              </a:buClr>
              <a:buSzPct val="110000"/>
              <a:buFont typeface="Arial" panose="020B0604020202020204" pitchFamily="34" charset="0"/>
              <a:buChar char="•"/>
            </a:pPr>
            <a:r>
              <a:rPr lang="en-IN" dirty="0">
                <a:latin typeface="Arial" panose="020B0604020202020204" pitchFamily="34" charset="0"/>
                <a:cs typeface="Arial" panose="020B0604020202020204" pitchFamily="34" charset="0"/>
              </a:rPr>
              <a:t>Support infinite quizzes, customizable settings, and performance history.</a:t>
            </a:r>
          </a:p>
          <a:p>
            <a:pPr lvl="1">
              <a:spcAft>
                <a:spcPts val="0"/>
              </a:spcAft>
              <a:buClr>
                <a:schemeClr val="tx1">
                  <a:lumMod val="95000"/>
                  <a:lumOff val="5000"/>
                </a:schemeClr>
              </a:buClr>
              <a:buSzPct val="110000"/>
              <a:buFont typeface="Arial" panose="020B0604020202020204" pitchFamily="34" charset="0"/>
              <a:buChar char="•"/>
            </a:pPr>
            <a:r>
              <a:rPr lang="en-IN" dirty="0">
                <a:latin typeface="Arial" panose="020B0604020202020204" pitchFamily="34" charset="0"/>
                <a:cs typeface="Arial" panose="020B0604020202020204" pitchFamily="34" charset="0"/>
              </a:rPr>
              <a:t>Add admin tools for CRUD operations on question banks with live preview.</a:t>
            </a:r>
          </a:p>
          <a:p>
            <a:pPr>
              <a:buClr>
                <a:schemeClr val="tx1">
                  <a:lumMod val="95000"/>
                  <a:lumOff val="5000"/>
                </a:schemeClr>
              </a:buClr>
              <a:buSzPct val="125000"/>
              <a:buFont typeface="Arial" panose="020B0604020202020204" pitchFamily="34" charset="0"/>
              <a:buChar char="•"/>
            </a:pPr>
            <a:r>
              <a:rPr lang="en-IN" b="1" dirty="0">
                <a:latin typeface="Arial" panose="020B0604020202020204" pitchFamily="34" charset="0"/>
                <a:cs typeface="Arial" panose="020B0604020202020204" pitchFamily="34" charset="0"/>
              </a:rPr>
              <a:t>Testing</a:t>
            </a:r>
          </a:p>
          <a:p>
            <a:pPr lvl="1">
              <a:spcAft>
                <a:spcPts val="0"/>
              </a:spcAft>
              <a:buClr>
                <a:schemeClr val="tx1">
                  <a:lumMod val="95000"/>
                  <a:lumOff val="5000"/>
                </a:schemeClr>
              </a:buClr>
              <a:buSzPct val="110000"/>
              <a:buFont typeface="Arial" panose="020B0604020202020204" pitchFamily="34" charset="0"/>
              <a:buChar char="•"/>
            </a:pPr>
            <a:r>
              <a:rPr lang="en-IN" dirty="0">
                <a:latin typeface="Arial" panose="020B0604020202020204" pitchFamily="34" charset="0"/>
                <a:cs typeface="Arial" panose="020B0604020202020204" pitchFamily="34" charset="0"/>
              </a:rPr>
              <a:t>Perform unit testing on quiz logic (timers, scoring, randomization).</a:t>
            </a:r>
          </a:p>
          <a:p>
            <a:pPr lvl="1">
              <a:spcAft>
                <a:spcPts val="0"/>
              </a:spcAft>
              <a:buClr>
                <a:schemeClr val="tx1">
                  <a:lumMod val="95000"/>
                  <a:lumOff val="5000"/>
                </a:schemeClr>
              </a:buClr>
              <a:buSzPct val="110000"/>
              <a:buFont typeface="Arial" panose="020B0604020202020204" pitchFamily="34" charset="0"/>
              <a:buChar char="•"/>
            </a:pPr>
            <a:r>
              <a:rPr lang="en-IN" dirty="0">
                <a:latin typeface="Arial" panose="020B0604020202020204" pitchFamily="34" charset="0"/>
                <a:cs typeface="Arial" panose="020B0604020202020204" pitchFamily="34" charset="0"/>
              </a:rPr>
              <a:t>Conduct UI/UX testing for responsiveness across devices.</a:t>
            </a:r>
          </a:p>
          <a:p>
            <a:pPr lvl="1">
              <a:spcAft>
                <a:spcPts val="0"/>
              </a:spcAft>
              <a:buClr>
                <a:schemeClr val="tx1">
                  <a:lumMod val="95000"/>
                  <a:lumOff val="5000"/>
                </a:schemeClr>
              </a:buClr>
              <a:buSzPct val="110000"/>
              <a:buFont typeface="Arial" panose="020B0604020202020204" pitchFamily="34" charset="0"/>
              <a:buChar char="•"/>
            </a:pPr>
            <a:r>
              <a:rPr lang="en-IN" dirty="0">
                <a:latin typeface="Arial" panose="020B0604020202020204" pitchFamily="34" charset="0"/>
                <a:cs typeface="Arial" panose="020B0604020202020204" pitchFamily="34" charset="0"/>
              </a:rPr>
              <a:t>Validate local Storage persistence and Open Trivia DB integration.</a:t>
            </a:r>
          </a:p>
        </p:txBody>
      </p:sp>
    </p:spTree>
    <p:extLst>
      <p:ext uri="{BB962C8B-B14F-4D97-AF65-F5344CB8AC3E}">
        <p14:creationId xmlns:p14="http://schemas.microsoft.com/office/powerpoint/2010/main" val="4154508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20F19-3232-FCD0-E48F-6210A7E8170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C230409-939A-60F3-342F-342F13F94BBC}"/>
              </a:ext>
            </a:extLst>
          </p:cNvPr>
          <p:cNvSpPr>
            <a:spLocks noGrp="1"/>
          </p:cNvSpPr>
          <p:nvPr>
            <p:ph type="title"/>
          </p:nvPr>
        </p:nvSpPr>
        <p:spPr>
          <a:xfrm>
            <a:off x="581191" y="702156"/>
            <a:ext cx="11029616" cy="530296"/>
          </a:xfrm>
        </p:spPr>
        <p:txBody>
          <a:bodyPr>
            <a:normAutofit fontScale="90000"/>
          </a:bodyPr>
          <a:lstStyle/>
          <a:p>
            <a:r>
              <a:rPr lang="en-US" sz="4400" b="1" dirty="0">
                <a:solidFill>
                  <a:schemeClr val="accent1"/>
                </a:solidFill>
                <a:latin typeface="Arial"/>
                <a:ea typeface="+mj-lt"/>
                <a:cs typeface="Arial"/>
              </a:rPr>
              <a:t>Project Code</a:t>
            </a:r>
            <a:endParaRPr lang="en-US" dirty="0"/>
          </a:p>
        </p:txBody>
      </p:sp>
      <p:pic>
        <p:nvPicPr>
          <p:cNvPr id="11" name="Picture 10">
            <a:extLst>
              <a:ext uri="{FF2B5EF4-FFF2-40B4-BE49-F238E27FC236}">
                <a16:creationId xmlns:a16="http://schemas.microsoft.com/office/drawing/2014/main" id="{74EF93AF-D4C8-54E8-CDEC-BF32364F8BB3}"/>
              </a:ext>
            </a:extLst>
          </p:cNvPr>
          <p:cNvPicPr>
            <a:picLocks noChangeAspect="1"/>
          </p:cNvPicPr>
          <p:nvPr/>
        </p:nvPicPr>
        <p:blipFill>
          <a:blip r:embed="rId2"/>
          <a:stretch>
            <a:fillRect/>
          </a:stretch>
        </p:blipFill>
        <p:spPr>
          <a:xfrm>
            <a:off x="6636715" y="3762493"/>
            <a:ext cx="4677179" cy="2789912"/>
          </a:xfrm>
          <a:prstGeom prst="rect">
            <a:avLst/>
          </a:prstGeom>
        </p:spPr>
      </p:pic>
      <p:pic>
        <p:nvPicPr>
          <p:cNvPr id="13" name="Picture 12">
            <a:extLst>
              <a:ext uri="{FF2B5EF4-FFF2-40B4-BE49-F238E27FC236}">
                <a16:creationId xmlns:a16="http://schemas.microsoft.com/office/drawing/2014/main" id="{03E9B821-217F-0EEE-872E-215102941295}"/>
              </a:ext>
            </a:extLst>
          </p:cNvPr>
          <p:cNvPicPr>
            <a:picLocks noChangeAspect="1"/>
          </p:cNvPicPr>
          <p:nvPr/>
        </p:nvPicPr>
        <p:blipFill>
          <a:blip r:embed="rId3"/>
          <a:stretch>
            <a:fillRect/>
          </a:stretch>
        </p:blipFill>
        <p:spPr>
          <a:xfrm>
            <a:off x="581192" y="3762493"/>
            <a:ext cx="4677178" cy="2789912"/>
          </a:xfrm>
          <a:prstGeom prst="rect">
            <a:avLst/>
          </a:prstGeom>
        </p:spPr>
      </p:pic>
      <p:pic>
        <p:nvPicPr>
          <p:cNvPr id="15" name="Picture 14">
            <a:extLst>
              <a:ext uri="{FF2B5EF4-FFF2-40B4-BE49-F238E27FC236}">
                <a16:creationId xmlns:a16="http://schemas.microsoft.com/office/drawing/2014/main" id="{C24B51AF-6A5B-9164-CF34-0C749FABA145}"/>
              </a:ext>
            </a:extLst>
          </p:cNvPr>
          <p:cNvPicPr>
            <a:picLocks noChangeAspect="1"/>
          </p:cNvPicPr>
          <p:nvPr/>
        </p:nvPicPr>
        <p:blipFill>
          <a:blip r:embed="rId4"/>
          <a:stretch>
            <a:fillRect/>
          </a:stretch>
        </p:blipFill>
        <p:spPr>
          <a:xfrm>
            <a:off x="3757409" y="1146414"/>
            <a:ext cx="4677179" cy="2530040"/>
          </a:xfrm>
          <a:prstGeom prst="rect">
            <a:avLst/>
          </a:prstGeom>
        </p:spPr>
      </p:pic>
    </p:spTree>
    <p:extLst>
      <p:ext uri="{BB962C8B-B14F-4D97-AF65-F5344CB8AC3E}">
        <p14:creationId xmlns:p14="http://schemas.microsoft.com/office/powerpoint/2010/main" val="424615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A597D-340D-9904-B680-B3788915EED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30E6730-EE06-EF9B-5A79-E1A23CA26A91}"/>
              </a:ext>
            </a:extLst>
          </p:cNvPr>
          <p:cNvSpPr>
            <a:spLocks noGrp="1"/>
          </p:cNvSpPr>
          <p:nvPr>
            <p:ph type="title"/>
          </p:nvPr>
        </p:nvSpPr>
        <p:spPr>
          <a:xfrm>
            <a:off x="581191" y="645595"/>
            <a:ext cx="11029616" cy="530296"/>
          </a:xfrm>
        </p:spPr>
        <p:txBody>
          <a:bodyPr>
            <a:normAutofit fontScale="90000"/>
          </a:bodyPr>
          <a:lstStyle/>
          <a:p>
            <a:r>
              <a:rPr lang="en-US" sz="4400" b="1" dirty="0">
                <a:solidFill>
                  <a:schemeClr val="accent1"/>
                </a:solidFill>
                <a:latin typeface="Arial"/>
                <a:ea typeface="+mj-lt"/>
                <a:cs typeface="Arial"/>
              </a:rPr>
              <a:t>Project Code</a:t>
            </a:r>
            <a:endParaRPr lang="en-US" dirty="0"/>
          </a:p>
        </p:txBody>
      </p:sp>
      <p:pic>
        <p:nvPicPr>
          <p:cNvPr id="4" name="Content Placeholder 3">
            <a:extLst>
              <a:ext uri="{FF2B5EF4-FFF2-40B4-BE49-F238E27FC236}">
                <a16:creationId xmlns:a16="http://schemas.microsoft.com/office/drawing/2014/main" id="{CCE5C298-7C1B-A0E7-A757-E5261353EAB7}"/>
              </a:ext>
            </a:extLst>
          </p:cNvPr>
          <p:cNvPicPr>
            <a:picLocks noGrp="1" noChangeAspect="1"/>
          </p:cNvPicPr>
          <p:nvPr>
            <p:ph idx="1"/>
          </p:nvPr>
        </p:nvPicPr>
        <p:blipFill>
          <a:blip r:embed="rId2"/>
          <a:stretch>
            <a:fillRect/>
          </a:stretch>
        </p:blipFill>
        <p:spPr>
          <a:xfrm>
            <a:off x="6962971" y="3781346"/>
            <a:ext cx="4647837" cy="2971327"/>
          </a:xfrm>
        </p:spPr>
      </p:pic>
      <p:pic>
        <p:nvPicPr>
          <p:cNvPr id="7" name="Picture 6">
            <a:extLst>
              <a:ext uri="{FF2B5EF4-FFF2-40B4-BE49-F238E27FC236}">
                <a16:creationId xmlns:a16="http://schemas.microsoft.com/office/drawing/2014/main" id="{8E40CFFF-1C7E-146C-99D2-A8AB8871D634}"/>
              </a:ext>
            </a:extLst>
          </p:cNvPr>
          <p:cNvPicPr>
            <a:picLocks noChangeAspect="1"/>
          </p:cNvPicPr>
          <p:nvPr/>
        </p:nvPicPr>
        <p:blipFill>
          <a:blip r:embed="rId3"/>
          <a:stretch>
            <a:fillRect/>
          </a:stretch>
        </p:blipFill>
        <p:spPr>
          <a:xfrm>
            <a:off x="581191" y="3781347"/>
            <a:ext cx="4647836" cy="2971326"/>
          </a:xfrm>
          <a:prstGeom prst="rect">
            <a:avLst/>
          </a:prstGeom>
        </p:spPr>
      </p:pic>
      <p:pic>
        <p:nvPicPr>
          <p:cNvPr id="9" name="Picture 8">
            <a:extLst>
              <a:ext uri="{FF2B5EF4-FFF2-40B4-BE49-F238E27FC236}">
                <a16:creationId xmlns:a16="http://schemas.microsoft.com/office/drawing/2014/main" id="{5C0497C1-B078-360E-6493-653F0603C243}"/>
              </a:ext>
            </a:extLst>
          </p:cNvPr>
          <p:cNvPicPr>
            <a:picLocks noChangeAspect="1"/>
          </p:cNvPicPr>
          <p:nvPr/>
        </p:nvPicPr>
        <p:blipFill>
          <a:blip r:embed="rId4"/>
          <a:srcRect r="31100"/>
          <a:stretch>
            <a:fillRect/>
          </a:stretch>
        </p:blipFill>
        <p:spPr>
          <a:xfrm>
            <a:off x="3772081" y="1066852"/>
            <a:ext cx="4647838" cy="2690296"/>
          </a:xfrm>
          <a:prstGeom prst="rect">
            <a:avLst/>
          </a:prstGeom>
        </p:spPr>
      </p:pic>
    </p:spTree>
    <p:extLst>
      <p:ext uri="{BB962C8B-B14F-4D97-AF65-F5344CB8AC3E}">
        <p14:creationId xmlns:p14="http://schemas.microsoft.com/office/powerpoint/2010/main" val="650889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1EED4-A96D-15F9-C83A-A8813F1489C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5348C1F-F84C-CA0A-9B33-20CC0D807DCD}"/>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a:t>
            </a:r>
            <a:endParaRPr lang="en-US" dirty="0"/>
          </a:p>
        </p:txBody>
      </p:sp>
      <p:pic>
        <p:nvPicPr>
          <p:cNvPr id="11" name="Picture 10">
            <a:extLst>
              <a:ext uri="{FF2B5EF4-FFF2-40B4-BE49-F238E27FC236}">
                <a16:creationId xmlns:a16="http://schemas.microsoft.com/office/drawing/2014/main" id="{2468F8A8-6DD2-BEC8-A5A1-B98511C985FC}"/>
              </a:ext>
            </a:extLst>
          </p:cNvPr>
          <p:cNvPicPr>
            <a:picLocks noChangeAspect="1"/>
          </p:cNvPicPr>
          <p:nvPr/>
        </p:nvPicPr>
        <p:blipFill>
          <a:blip r:embed="rId2"/>
          <a:stretch>
            <a:fillRect/>
          </a:stretch>
        </p:blipFill>
        <p:spPr>
          <a:xfrm>
            <a:off x="6649101" y="3689467"/>
            <a:ext cx="4663063" cy="3051083"/>
          </a:xfrm>
          <a:prstGeom prst="rect">
            <a:avLst/>
          </a:prstGeom>
        </p:spPr>
      </p:pic>
      <p:pic>
        <p:nvPicPr>
          <p:cNvPr id="13" name="Picture 12">
            <a:extLst>
              <a:ext uri="{FF2B5EF4-FFF2-40B4-BE49-F238E27FC236}">
                <a16:creationId xmlns:a16="http://schemas.microsoft.com/office/drawing/2014/main" id="{B3115100-004F-9C28-8685-908BF7A7D713}"/>
              </a:ext>
            </a:extLst>
          </p:cNvPr>
          <p:cNvPicPr>
            <a:picLocks noChangeAspect="1"/>
          </p:cNvPicPr>
          <p:nvPr/>
        </p:nvPicPr>
        <p:blipFill>
          <a:blip r:embed="rId3"/>
          <a:stretch>
            <a:fillRect/>
          </a:stretch>
        </p:blipFill>
        <p:spPr>
          <a:xfrm>
            <a:off x="879836" y="3689467"/>
            <a:ext cx="4663064" cy="3051084"/>
          </a:xfrm>
          <a:prstGeom prst="rect">
            <a:avLst/>
          </a:prstGeom>
        </p:spPr>
      </p:pic>
      <p:pic>
        <p:nvPicPr>
          <p:cNvPr id="15" name="Picture 14">
            <a:extLst>
              <a:ext uri="{FF2B5EF4-FFF2-40B4-BE49-F238E27FC236}">
                <a16:creationId xmlns:a16="http://schemas.microsoft.com/office/drawing/2014/main" id="{44854588-1BE4-6FFA-5E80-DDE0148A53DC}"/>
              </a:ext>
            </a:extLst>
          </p:cNvPr>
          <p:cNvPicPr>
            <a:picLocks noChangeAspect="1"/>
          </p:cNvPicPr>
          <p:nvPr/>
        </p:nvPicPr>
        <p:blipFill>
          <a:blip r:embed="rId4"/>
          <a:stretch>
            <a:fillRect/>
          </a:stretch>
        </p:blipFill>
        <p:spPr>
          <a:xfrm>
            <a:off x="3659171" y="702156"/>
            <a:ext cx="4873658" cy="2850479"/>
          </a:xfrm>
          <a:prstGeom prst="rect">
            <a:avLst/>
          </a:prstGeom>
        </p:spPr>
      </p:pic>
    </p:spTree>
    <p:extLst>
      <p:ext uri="{BB962C8B-B14F-4D97-AF65-F5344CB8AC3E}">
        <p14:creationId xmlns:p14="http://schemas.microsoft.com/office/powerpoint/2010/main" val="2958945293"/>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c0fa2617-96bd-425d-8578-e93563fe37c5"/>
    <ds:schemaRef ds:uri="9162bd5b-4ed9-4da3-b376-05204580ba3f"/>
    <ds:schemaRef ds:uri="http://www.w3.org/XML/1998/namespace"/>
    <ds:schemaRef ds:uri="http://purl.org/dc/dcmitype/"/>
  </ds:schemaRefs>
</ds:datastoreItem>
</file>

<file path=customXml/itemProps2.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forward</Template>
  <TotalTime>674</TotalTime>
  <Words>785</Words>
  <Application>Microsoft Office PowerPoint</Application>
  <PresentationFormat>Widescreen</PresentationFormat>
  <Paragraphs>88</Paragraphs>
  <Slides>15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Light</vt:lpstr>
      <vt:lpstr>Franklin Gothic Book</vt:lpstr>
      <vt:lpstr>Franklin Gothic Demi</vt:lpstr>
      <vt:lpstr>Wingdings</vt:lpstr>
      <vt:lpstr>Wingdings 2</vt:lpstr>
      <vt:lpstr>DividendVTI</vt:lpstr>
      <vt:lpstr>Online Quiz Application</vt:lpstr>
      <vt:lpstr>OUTLINE</vt:lpstr>
      <vt:lpstr>Problem Statement</vt:lpstr>
      <vt:lpstr>System  Approach</vt:lpstr>
      <vt:lpstr>System  Approach</vt:lpstr>
      <vt:lpstr>Algorithm &amp; Deployment</vt:lpstr>
      <vt:lpstr>Project Code</vt:lpstr>
      <vt:lpstr>Project Code</vt:lpstr>
      <vt:lpstr>Result</vt:lpstr>
      <vt:lpstr>Result</vt:lpstr>
      <vt:lpstr>GITHUB AND DEPLOYMNET LINK</vt:lpstr>
      <vt:lpstr>Conclusion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Biguvu Yuva teja</cp:lastModifiedBy>
  <cp:revision>53</cp:revision>
  <dcterms:created xsi:type="dcterms:W3CDTF">2021-05-26T16:50:10Z</dcterms:created>
  <dcterms:modified xsi:type="dcterms:W3CDTF">2025-10-04T03:35:49Z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